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9"/>
  </p:notesMasterIdLst>
  <p:handoutMasterIdLst>
    <p:handoutMasterId r:id="rId70"/>
  </p:handoutMasterIdLst>
  <p:sldIdLst>
    <p:sldId id="309" r:id="rId2"/>
    <p:sldId id="311" r:id="rId3"/>
    <p:sldId id="312" r:id="rId4"/>
    <p:sldId id="313" r:id="rId5"/>
    <p:sldId id="314"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69" r:id="rId36"/>
    <p:sldId id="373" r:id="rId37"/>
    <p:sldId id="377" r:id="rId38"/>
    <p:sldId id="372" r:id="rId39"/>
    <p:sldId id="375" r:id="rId40"/>
    <p:sldId id="374" r:id="rId41"/>
    <p:sldId id="371" r:id="rId42"/>
    <p:sldId id="370"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89" autoAdjust="0"/>
    <p:restoredTop sz="91667" autoAdjust="0"/>
  </p:normalViewPr>
  <p:slideViewPr>
    <p:cSldViewPr>
      <p:cViewPr varScale="1">
        <p:scale>
          <a:sx n="97" d="100"/>
          <a:sy n="97" d="100"/>
        </p:scale>
        <p:origin x="-1954" y="-72"/>
      </p:cViewPr>
      <p:guideLst>
        <p:guide orient="horz" pos="1728"/>
        <p:guide pos="2304"/>
      </p:guideLst>
    </p:cSldViewPr>
  </p:slideViewPr>
  <p:outlineViewPr>
    <p:cViewPr>
      <p:scale>
        <a:sx n="33" d="100"/>
        <a:sy n="33" d="100"/>
      </p:scale>
      <p:origin x="0" y="1691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11/16/2016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11/16/2016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5B5C1-6D92-4F6F-AFA6-1FBB5E4949A6}" type="slidenum">
              <a:rPr lang="en-US"/>
              <a:pPr/>
              <a:t>15</a:t>
            </a:fld>
            <a:endParaRPr lang="en-US"/>
          </a:p>
        </p:txBody>
      </p:sp>
      <p:sp>
        <p:nvSpPr>
          <p:cNvPr id="1238018" name="Rectangle 2"/>
          <p:cNvSpPr>
            <a:spLocks noGrp="1" noRot="1" noChangeAspect="1" noChangeArrowheads="1" noTextEdit="1"/>
          </p:cNvSpPr>
          <p:nvPr>
            <p:ph type="sldImg"/>
          </p:nvPr>
        </p:nvSpPr>
        <p:spPr>
          <a:ln/>
        </p:spPr>
      </p:sp>
      <p:sp>
        <p:nvSpPr>
          <p:cNvPr id="123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0F5434-94D4-4D34-9B0D-D5D0E58C966C}" type="slidenum">
              <a:rPr lang="en-US"/>
              <a:pPr/>
              <a:t>24</a:t>
            </a:fld>
            <a:endParaRPr lang="en-US"/>
          </a:p>
        </p:txBody>
      </p:sp>
      <p:sp>
        <p:nvSpPr>
          <p:cNvPr id="1827842" name="Rectangle 2"/>
          <p:cNvSpPr>
            <a:spLocks noGrp="1" noRot="1" noChangeAspect="1" noChangeArrowheads="1" noTextEdit="1"/>
          </p:cNvSpPr>
          <p:nvPr>
            <p:ph type="sldImg"/>
          </p:nvPr>
        </p:nvSpPr>
        <p:spPr>
          <a:ln/>
        </p:spPr>
      </p:sp>
      <p:sp>
        <p:nvSpPr>
          <p:cNvPr id="1827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F6843-11DC-4DC4-86D9-158CC3F19844}" type="slidenum">
              <a:rPr lang="en-US"/>
              <a:pPr/>
              <a:t>25</a:t>
            </a:fld>
            <a:endParaRPr lang="en-US"/>
          </a:p>
        </p:txBody>
      </p:sp>
      <p:sp>
        <p:nvSpPr>
          <p:cNvPr id="1555458" name="Rectangle 2"/>
          <p:cNvSpPr>
            <a:spLocks noGrp="1" noRot="1" noChangeAspect="1" noChangeArrowheads="1" noTextEdit="1"/>
          </p:cNvSpPr>
          <p:nvPr>
            <p:ph type="sldImg"/>
          </p:nvPr>
        </p:nvSpPr>
        <p:spPr>
          <a:xfrm>
            <a:off x="1144588" y="685800"/>
            <a:ext cx="4572000" cy="3429000"/>
          </a:xfrm>
          <a:ln/>
        </p:spPr>
      </p:sp>
      <p:sp>
        <p:nvSpPr>
          <p:cNvPr id="1555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699CE-4E50-4DDC-9553-AAD360378D52}" type="slidenum">
              <a:rPr lang="en-US"/>
              <a:pPr/>
              <a:t>26</a:t>
            </a:fld>
            <a:endParaRPr lang="en-US"/>
          </a:p>
        </p:txBody>
      </p:sp>
      <p:sp>
        <p:nvSpPr>
          <p:cNvPr id="1829890" name="Rectangle 2"/>
          <p:cNvSpPr>
            <a:spLocks noGrp="1" noRot="1" noChangeAspect="1" noChangeArrowheads="1" noTextEdit="1"/>
          </p:cNvSpPr>
          <p:nvPr>
            <p:ph type="sldImg"/>
          </p:nvPr>
        </p:nvSpPr>
        <p:spPr>
          <a:ln/>
        </p:spPr>
      </p:sp>
      <p:sp>
        <p:nvSpPr>
          <p:cNvPr id="1829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6505C-9321-4979-90BE-1B68A50EF0E3}" type="slidenum">
              <a:rPr lang="en-US"/>
              <a:pPr/>
              <a:t>27</a:t>
            </a:fld>
            <a:endParaRPr lang="en-US"/>
          </a:p>
        </p:txBody>
      </p:sp>
      <p:sp>
        <p:nvSpPr>
          <p:cNvPr id="1751042" name="Rectangle 2"/>
          <p:cNvSpPr>
            <a:spLocks noGrp="1" noRot="1" noChangeAspect="1" noChangeArrowheads="1" noTextEdit="1"/>
          </p:cNvSpPr>
          <p:nvPr>
            <p:ph type="sldImg"/>
          </p:nvPr>
        </p:nvSpPr>
        <p:spPr>
          <a:xfrm>
            <a:off x="1144588" y="685800"/>
            <a:ext cx="4572000" cy="3429000"/>
          </a:xfrm>
          <a:ln/>
        </p:spPr>
      </p:sp>
      <p:sp>
        <p:nvSpPr>
          <p:cNvPr id="1751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0C6CA-384F-49EA-8376-2BF0B7B50BB9}" type="slidenum">
              <a:rPr lang="en-US"/>
              <a:pPr/>
              <a:t>28</a:t>
            </a:fld>
            <a:endParaRPr lang="en-US"/>
          </a:p>
        </p:txBody>
      </p:sp>
      <p:sp>
        <p:nvSpPr>
          <p:cNvPr id="1753090" name="Rectangle 2"/>
          <p:cNvSpPr>
            <a:spLocks noGrp="1" noRot="1" noChangeAspect="1" noChangeArrowheads="1" noTextEdit="1"/>
          </p:cNvSpPr>
          <p:nvPr>
            <p:ph type="sldImg"/>
          </p:nvPr>
        </p:nvSpPr>
        <p:spPr>
          <a:xfrm>
            <a:off x="1144588" y="685800"/>
            <a:ext cx="4572000" cy="3429000"/>
          </a:xfrm>
          <a:ln/>
        </p:spPr>
      </p:sp>
      <p:sp>
        <p:nvSpPr>
          <p:cNvPr id="1753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5B26C1-7FE0-44F2-B946-C1C3777B017B}" type="slidenum">
              <a:rPr lang="en-US"/>
              <a:pPr/>
              <a:t>29</a:t>
            </a:fld>
            <a:endParaRPr lang="en-US"/>
          </a:p>
        </p:txBody>
      </p:sp>
      <p:sp>
        <p:nvSpPr>
          <p:cNvPr id="1831938" name="Rectangle 2"/>
          <p:cNvSpPr>
            <a:spLocks noGrp="1" noRot="1" noChangeAspect="1" noChangeArrowheads="1" noTextEdit="1"/>
          </p:cNvSpPr>
          <p:nvPr>
            <p:ph type="sldImg"/>
          </p:nvPr>
        </p:nvSpPr>
        <p:spPr>
          <a:ln/>
        </p:spPr>
      </p:sp>
      <p:sp>
        <p:nvSpPr>
          <p:cNvPr id="1831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62297F-D3EE-4B76-AF1D-EA7ED58B4B6F}" type="slidenum">
              <a:rPr lang="en-US"/>
              <a:pPr/>
              <a:t>30</a:t>
            </a:fld>
            <a:endParaRPr lang="en-US"/>
          </a:p>
        </p:txBody>
      </p:sp>
      <p:sp>
        <p:nvSpPr>
          <p:cNvPr id="1833986" name="Rectangle 2"/>
          <p:cNvSpPr>
            <a:spLocks noGrp="1" noRot="1" noChangeAspect="1" noChangeArrowheads="1" noTextEdit="1"/>
          </p:cNvSpPr>
          <p:nvPr>
            <p:ph type="sldImg"/>
          </p:nvPr>
        </p:nvSpPr>
        <p:spPr>
          <a:ln/>
        </p:spPr>
      </p:sp>
      <p:sp>
        <p:nvSpPr>
          <p:cNvPr id="1833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3914B0-0A9A-4083-901C-2CE3730587FA}" type="slidenum">
              <a:rPr lang="en-US"/>
              <a:pPr/>
              <a:t>31</a:t>
            </a:fld>
            <a:endParaRPr lang="en-US"/>
          </a:p>
        </p:txBody>
      </p:sp>
      <p:sp>
        <p:nvSpPr>
          <p:cNvPr id="1567746" name="Rectangle 2"/>
          <p:cNvSpPr>
            <a:spLocks noGrp="1" noRot="1" noChangeAspect="1" noChangeArrowheads="1" noTextEdit="1"/>
          </p:cNvSpPr>
          <p:nvPr>
            <p:ph type="sldImg"/>
          </p:nvPr>
        </p:nvSpPr>
        <p:spPr>
          <a:xfrm>
            <a:off x="1144588" y="685800"/>
            <a:ext cx="4572000" cy="3429000"/>
          </a:xfrm>
          <a:ln/>
        </p:spPr>
      </p:sp>
      <p:sp>
        <p:nvSpPr>
          <p:cNvPr id="156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3475DD-88CF-410B-BF47-798DE8B0AA10}" type="slidenum">
              <a:rPr lang="en-US"/>
              <a:pPr/>
              <a:t>32</a:t>
            </a:fld>
            <a:endParaRPr lang="en-US"/>
          </a:p>
        </p:txBody>
      </p:sp>
      <p:sp>
        <p:nvSpPr>
          <p:cNvPr id="1770498" name="Rectangle 2"/>
          <p:cNvSpPr>
            <a:spLocks noGrp="1" noRot="1" noChangeAspect="1" noChangeArrowheads="1" noTextEdit="1"/>
          </p:cNvSpPr>
          <p:nvPr>
            <p:ph type="sldImg"/>
          </p:nvPr>
        </p:nvSpPr>
        <p:spPr>
          <a:ln/>
        </p:spPr>
      </p:sp>
      <p:sp>
        <p:nvSpPr>
          <p:cNvPr id="1770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03025-F33E-4C74-8CBB-D307632BC132}" type="slidenum">
              <a:rPr lang="en-US"/>
              <a:pPr/>
              <a:t>33</a:t>
            </a:fld>
            <a:endParaRPr lang="en-US"/>
          </a:p>
        </p:txBody>
      </p:sp>
      <p:sp>
        <p:nvSpPr>
          <p:cNvPr id="1836034" name="Rectangle 2"/>
          <p:cNvSpPr>
            <a:spLocks noGrp="1" noRot="1" noChangeAspect="1" noChangeArrowheads="1" noTextEdit="1"/>
          </p:cNvSpPr>
          <p:nvPr>
            <p:ph type="sldImg"/>
          </p:nvPr>
        </p:nvSpPr>
        <p:spPr>
          <a:ln/>
        </p:spPr>
      </p:sp>
      <p:sp>
        <p:nvSpPr>
          <p:cNvPr id="1836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3CD807-824D-4AE3-8CE9-F7CC24D3836A}" type="slidenum">
              <a:rPr lang="en-US"/>
              <a:pPr/>
              <a:t>16</a:t>
            </a:fld>
            <a:endParaRPr lang="en-US"/>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756ACB-4C31-40C5-B7AF-AFFF92CD42E6}" type="slidenum">
              <a:rPr lang="en-US"/>
              <a:pPr/>
              <a:t>34</a:t>
            </a:fld>
            <a:endParaRPr lang="en-US"/>
          </a:p>
        </p:txBody>
      </p:sp>
      <p:sp>
        <p:nvSpPr>
          <p:cNvPr id="1772546" name="Rectangle 2"/>
          <p:cNvSpPr>
            <a:spLocks noGrp="1" noRot="1" noChangeAspect="1" noChangeArrowheads="1" noTextEdit="1"/>
          </p:cNvSpPr>
          <p:nvPr>
            <p:ph type="sldImg"/>
          </p:nvPr>
        </p:nvSpPr>
        <p:spPr>
          <a:ln/>
        </p:spPr>
      </p:sp>
      <p:sp>
        <p:nvSpPr>
          <p:cNvPr id="1772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32438D-FB00-43C6-A2B1-4EE9FCF097D4}" type="slidenum">
              <a:rPr lang="en-US"/>
              <a:pPr/>
              <a:t>43</a:t>
            </a:fld>
            <a:endParaRPr lang="en-US"/>
          </a:p>
        </p:txBody>
      </p:sp>
      <p:sp>
        <p:nvSpPr>
          <p:cNvPr id="1414146" name="Rectangle 2"/>
          <p:cNvSpPr>
            <a:spLocks noGrp="1" noRot="1" noChangeAspect="1" noChangeArrowheads="1" noTextEdit="1"/>
          </p:cNvSpPr>
          <p:nvPr>
            <p:ph type="sldImg"/>
          </p:nvPr>
        </p:nvSpPr>
        <p:spPr>
          <a:ln/>
        </p:spPr>
      </p:sp>
      <p:sp>
        <p:nvSpPr>
          <p:cNvPr id="141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558EA-DCB6-4C27-A36B-5C63BF247D7E}" type="slidenum">
              <a:rPr lang="en-US"/>
              <a:pPr/>
              <a:t>17</a:t>
            </a:fld>
            <a:endParaRPr lang="en-US"/>
          </a:p>
        </p:txBody>
      </p:sp>
      <p:sp>
        <p:nvSpPr>
          <p:cNvPr id="1547266" name="Rectangle 2"/>
          <p:cNvSpPr>
            <a:spLocks noGrp="1" noRot="1" noChangeAspect="1" noChangeArrowheads="1" noTextEdit="1"/>
          </p:cNvSpPr>
          <p:nvPr>
            <p:ph type="sldImg"/>
          </p:nvPr>
        </p:nvSpPr>
        <p:spPr>
          <a:xfrm>
            <a:off x="1144588" y="685800"/>
            <a:ext cx="4572000" cy="3429000"/>
          </a:xfrm>
          <a:ln/>
        </p:spPr>
      </p:sp>
      <p:sp>
        <p:nvSpPr>
          <p:cNvPr id="1547267" name="Rectangle 3"/>
          <p:cNvSpPr>
            <a:spLocks noGrp="1" noChangeArrowheads="1"/>
          </p:cNvSpPr>
          <p:nvPr>
            <p:ph type="body" idx="1"/>
          </p:nvPr>
        </p:nvSpPr>
        <p:spPr/>
        <p:txBody>
          <a:bodyPr/>
          <a:lstStyle/>
          <a:p>
            <a:pPr>
              <a:buClr>
                <a:srgbClr val="FF0000"/>
              </a:buClr>
            </a:pPr>
            <a:r>
              <a:rPr lang="en-US"/>
              <a:t>An important challenge: current allocation decision affects future states and future payments </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1C78ED-55CB-4366-A797-C751A786F070}" type="slidenum">
              <a:rPr lang="en-US"/>
              <a:pPr/>
              <a:t>18</a:t>
            </a:fld>
            <a:endParaRPr lang="en-US"/>
          </a:p>
        </p:txBody>
      </p:sp>
      <p:sp>
        <p:nvSpPr>
          <p:cNvPr id="1823746" name="Rectangle 2"/>
          <p:cNvSpPr>
            <a:spLocks noGrp="1" noRot="1" noChangeAspect="1" noChangeArrowheads="1" noTextEdit="1"/>
          </p:cNvSpPr>
          <p:nvPr>
            <p:ph type="sldImg"/>
          </p:nvPr>
        </p:nvSpPr>
        <p:spPr>
          <a:ln/>
        </p:spPr>
      </p:sp>
      <p:sp>
        <p:nvSpPr>
          <p:cNvPr id="182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6DB44-B401-4904-948F-790E83A1879C}" type="slidenum">
              <a:rPr lang="en-US"/>
              <a:pPr/>
              <a:t>19</a:t>
            </a:fld>
            <a:endParaRPr lang="en-US"/>
          </a:p>
        </p:txBody>
      </p:sp>
      <p:sp>
        <p:nvSpPr>
          <p:cNvPr id="1549314" name="Rectangle 2"/>
          <p:cNvSpPr>
            <a:spLocks noGrp="1" noRot="1" noChangeAspect="1" noChangeArrowheads="1" noTextEdit="1"/>
          </p:cNvSpPr>
          <p:nvPr>
            <p:ph type="sldImg"/>
          </p:nvPr>
        </p:nvSpPr>
        <p:spPr>
          <a:xfrm>
            <a:off x="1144588" y="685800"/>
            <a:ext cx="4572000" cy="3429000"/>
          </a:xfrm>
          <a:ln/>
        </p:spPr>
      </p:sp>
      <p:sp>
        <p:nvSpPr>
          <p:cNvPr id="1549315" name="Rectangle 3"/>
          <p:cNvSpPr>
            <a:spLocks noGrp="1" noChangeArrowheads="1"/>
          </p:cNvSpPr>
          <p:nvPr>
            <p:ph type="body" idx="1"/>
          </p:nvPr>
        </p:nvSpPr>
        <p:spPr/>
        <p:txBody>
          <a:bodyPr/>
          <a:lstStyle/>
          <a:p>
            <a:r>
              <a:rPr lang="en-US"/>
              <a:t>WebSphere and DB2 installed on each server machine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DFD20E-E83E-4833-8D82-E57FD06CA428}" type="slidenum">
              <a:rPr lang="en-US"/>
              <a:pPr/>
              <a:t>20</a:t>
            </a:fld>
            <a:endParaRPr lang="en-US"/>
          </a:p>
        </p:txBody>
      </p:sp>
      <p:sp>
        <p:nvSpPr>
          <p:cNvPr id="1838082" name="Rectangle 2"/>
          <p:cNvSpPr>
            <a:spLocks noGrp="1" noRot="1" noChangeAspect="1" noChangeArrowheads="1" noTextEdit="1"/>
          </p:cNvSpPr>
          <p:nvPr>
            <p:ph type="sldImg"/>
          </p:nvPr>
        </p:nvSpPr>
        <p:spPr>
          <a:xfrm>
            <a:off x="1144588" y="685800"/>
            <a:ext cx="4572000" cy="3429000"/>
          </a:xfrm>
          <a:ln/>
        </p:spPr>
      </p:sp>
      <p:sp>
        <p:nvSpPr>
          <p:cNvPr id="183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B28AE6-FAA8-46A1-A538-68620AE0C580}" type="slidenum">
              <a:rPr lang="en-US"/>
              <a:pPr/>
              <a:t>21</a:t>
            </a:fld>
            <a:endParaRPr lang="en-US"/>
          </a:p>
        </p:txBody>
      </p:sp>
      <p:sp>
        <p:nvSpPr>
          <p:cNvPr id="1825794" name="Rectangle 2"/>
          <p:cNvSpPr>
            <a:spLocks noGrp="1" noRot="1" noChangeAspect="1" noChangeArrowheads="1" noTextEdit="1"/>
          </p:cNvSpPr>
          <p:nvPr>
            <p:ph type="sldImg"/>
          </p:nvPr>
        </p:nvSpPr>
        <p:spPr>
          <a:ln/>
        </p:spPr>
      </p:sp>
      <p:sp>
        <p:nvSpPr>
          <p:cNvPr id="1825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52FF51-2356-495E-A831-B3FF552C787D}" type="slidenum">
              <a:rPr lang="en-US"/>
              <a:pPr/>
              <a:t>22</a:t>
            </a:fld>
            <a:endParaRPr lang="en-US"/>
          </a:p>
        </p:txBody>
      </p:sp>
      <p:sp>
        <p:nvSpPr>
          <p:cNvPr id="1551362" name="Rectangle 2"/>
          <p:cNvSpPr>
            <a:spLocks noGrp="1" noRot="1" noChangeAspect="1" noChangeArrowheads="1" noTextEdit="1"/>
          </p:cNvSpPr>
          <p:nvPr>
            <p:ph type="sldImg"/>
          </p:nvPr>
        </p:nvSpPr>
        <p:spPr>
          <a:xfrm>
            <a:off x="1144588" y="685800"/>
            <a:ext cx="4572000" cy="3429000"/>
          </a:xfrm>
          <a:ln/>
        </p:spPr>
      </p:sp>
      <p:sp>
        <p:nvSpPr>
          <p:cNvPr id="1551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114D3D-3876-4CE8-8580-24770700F680}" type="slidenum">
              <a:rPr lang="en-US"/>
              <a:pPr/>
              <a:t>23</a:t>
            </a:fld>
            <a:endParaRPr lang="en-US"/>
          </a:p>
        </p:txBody>
      </p:sp>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11/16/2016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152400" y="762000"/>
            <a:ext cx="7010400" cy="419100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6" name="Content Placeholder 7"/>
          <p:cNvSpPr>
            <a:spLocks noGrp="1"/>
          </p:cNvSpPr>
          <p:nvPr>
            <p:ph sz="quarter" idx="10" hasCustomPrompt="1"/>
          </p:nvPr>
        </p:nvSpPr>
        <p:spPr>
          <a:xfrm>
            <a:off x="152400" y="5029200"/>
            <a:ext cx="7010400" cy="228600"/>
          </a:xfrm>
        </p:spPr>
        <p:txBody>
          <a:bodyPr>
            <a:noAutofit/>
          </a:bodyPr>
          <a:lstStyle>
            <a:lvl1pPr>
              <a:defRPr sz="6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None/>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style1</a:t>
            </a:r>
          </a:p>
        </p:txBody>
      </p:sp>
      <p:sp>
        <p:nvSpPr>
          <p:cNvPr id="11" name="Title 10"/>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15" name="Text Placeholder 14"/>
          <p:cNvSpPr>
            <a:spLocks noGrp="1"/>
          </p:cNvSpPr>
          <p:nvPr>
            <p:ph type="body" sz="quarter" idx="11"/>
          </p:nvPr>
        </p:nvSpPr>
        <p:spPr>
          <a:xfrm>
            <a:off x="2438400" y="76200"/>
            <a:ext cx="4724400" cy="609600"/>
          </a:xfrm>
        </p:spPr>
        <p:txBody>
          <a:bodyPr anchor="b"/>
          <a:lstStyle>
            <a:lvl1pPr algn="l">
              <a:lnSpc>
                <a:spcPct val="100000"/>
              </a:lnSpc>
              <a:buNone/>
              <a:defRPr sz="1200" b="1">
                <a:latin typeface="Microsoft YaHei" pitchFamily="34" charset="-122"/>
                <a:ea typeface="Microsoft YaHei" pitchFamily="34" charset="-122"/>
                <a:cs typeface="Microsoft Tai Le" pitchFamily="34" charset="0"/>
              </a:defRPr>
            </a:lvl1pPr>
          </a:lstStyle>
          <a:p>
            <a:pPr lvl="0"/>
            <a:r>
              <a:rPr lang="en-US" dirty="0"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82524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
        <p:nvSpPr>
          <p:cNvPr id="10" name="Title 9"/>
          <p:cNvSpPr>
            <a:spLocks noGrp="1"/>
          </p:cNvSpPr>
          <p:nvPr>
            <p:ph type="title"/>
          </p:nvPr>
        </p:nvSpPr>
        <p:spPr/>
        <p:txBody>
          <a:bodyPr/>
          <a:lstStyle/>
          <a:p>
            <a:r>
              <a:rPr lang="en-US" smtClean="0"/>
              <a:t>Click to edit Master title style</a:t>
            </a:r>
            <a:endParaRPr lang="en-US"/>
          </a:p>
        </p:txBody>
      </p:sp>
      <p:sp>
        <p:nvSpPr>
          <p:cNvPr id="5" name="Content Placeholder 7"/>
          <p:cNvSpPr>
            <a:spLocks noGrp="1"/>
          </p:cNvSpPr>
          <p:nvPr>
            <p:ph sz="quarter" idx="10"/>
          </p:nvPr>
        </p:nvSpPr>
        <p:spPr>
          <a:xfrm>
            <a:off x="350520" y="4922520"/>
            <a:ext cx="6583680" cy="487680"/>
          </a:xfrm>
        </p:spPr>
        <p:txBody>
          <a:bodyPr>
            <a:normAutofit/>
          </a:bodyPr>
          <a:lstStyle>
            <a:lvl1pPr>
              <a:defRPr sz="8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defRPr>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152400" y="838200"/>
            <a:ext cx="3446679" cy="4191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3705758" y="838199"/>
            <a:ext cx="3457041" cy="4191369"/>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itle 9"/>
          <p:cNvSpPr>
            <a:spLocks noGrp="1"/>
          </p:cNvSpPr>
          <p:nvPr>
            <p:ph type="title"/>
          </p:nvPr>
        </p:nvSpPr>
        <p:spPr>
          <a:xfrm>
            <a:off x="152400" y="76200"/>
            <a:ext cx="2133600" cy="609600"/>
          </a:xfrm>
        </p:spPr>
        <p:txBody>
          <a:bodyPr>
            <a:normAutofit/>
          </a:bodyPr>
          <a:lstStyle>
            <a:lvl1pPr algn="r">
              <a:defRPr sz="1200"/>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438400" y="76200"/>
            <a:ext cx="4724400" cy="609600"/>
          </a:xfrm>
        </p:spPr>
        <p:txBody>
          <a:bodyPr anchor="b"/>
          <a:lstStyle>
            <a:lvl1pPr>
              <a:buNone/>
              <a:defRPr sz="1200" b="1">
                <a:latin typeface="Microsoft YaHei" pitchFamily="34" charset="-122"/>
                <a:ea typeface="Microsoft YaHei" pitchFamily="34" charset="-122"/>
              </a:defRPr>
            </a:lvl1pPr>
          </a:lstStyle>
          <a:p>
            <a:pPr lvl="0"/>
            <a:endParaRPr lang="en-US" dirty="0" smtClean="0"/>
          </a:p>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7315200" cy="5486400"/>
            <a:chOff x="0" y="0"/>
            <a:chExt cx="5760" cy="4320"/>
          </a:xfrm>
        </p:grpSpPr>
        <p:sp>
          <p:nvSpPr>
            <p:cNvPr id="563203"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sz="1900" dirty="0">
                <a:latin typeface="Times New Roman" pitchFamily="18" charset="0"/>
              </a:endParaRPr>
            </a:p>
          </p:txBody>
        </p:sp>
        <p:sp>
          <p:nvSpPr>
            <p:cNvPr id="563204"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lgn="l"/>
              <a:endParaRPr lang="en-US" sz="1900" dirty="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563206"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lgn="l"/>
                <a:endParaRPr lang="en-US" sz="1900" dirty="0">
                  <a:latin typeface="Times New Roman" pitchFamily="18" charset="0"/>
                </a:endParaRPr>
              </a:p>
            </p:txBody>
          </p:sp>
          <p:sp>
            <p:nvSpPr>
              <p:cNvPr id="563207"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lgn="l"/>
                <a:endParaRPr lang="en-US" sz="1900" dirty="0">
                  <a:latin typeface="Times New Roman" pitchFamily="18" charset="0"/>
                </a:endParaRPr>
              </a:p>
            </p:txBody>
          </p:sp>
          <p:sp>
            <p:nvSpPr>
              <p:cNvPr id="563208"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lgn="l"/>
                <a:endParaRPr lang="en-US" sz="1900" dirty="0">
                  <a:latin typeface="Times New Roman" pitchFamily="18" charset="0"/>
                </a:endParaRPr>
              </a:p>
            </p:txBody>
          </p:sp>
          <p:sp>
            <p:nvSpPr>
              <p:cNvPr id="563209"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lgn="l"/>
                <a:endParaRPr lang="en-US" sz="1900" dirty="0">
                  <a:latin typeface="Times New Roman" pitchFamily="18" charset="0"/>
                </a:endParaRPr>
              </a:p>
            </p:txBody>
          </p:sp>
          <p:sp>
            <p:nvSpPr>
              <p:cNvPr id="563210"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lgn="l"/>
                <a:endParaRPr lang="en-US" sz="1900" dirty="0">
                  <a:latin typeface="Times New Roman" pitchFamily="18" charset="0"/>
                </a:endParaRPr>
              </a:p>
            </p:txBody>
          </p:sp>
          <p:sp>
            <p:nvSpPr>
              <p:cNvPr id="563211"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lgn="l"/>
                <a:endParaRPr lang="en-US" sz="1900" dirty="0">
                  <a:latin typeface="Times New Roman" pitchFamily="18" charset="0"/>
                </a:endParaRPr>
              </a:p>
            </p:txBody>
          </p:sp>
          <p:sp>
            <p:nvSpPr>
              <p:cNvPr id="563212"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lgn="l"/>
                <a:endParaRPr lang="en-US" sz="1900" dirty="0">
                  <a:latin typeface="Times New Roman" pitchFamily="18" charset="0"/>
                </a:endParaRPr>
              </a:p>
            </p:txBody>
          </p:sp>
          <p:sp>
            <p:nvSpPr>
              <p:cNvPr id="563213"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lgn="l"/>
                <a:endParaRPr lang="en-US" sz="1900" dirty="0">
                  <a:latin typeface="Times New Roman" pitchFamily="18" charset="0"/>
                </a:endParaRPr>
              </a:p>
            </p:txBody>
          </p:sp>
          <p:sp>
            <p:nvSpPr>
              <p:cNvPr id="563214"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lgn="l"/>
                <a:endParaRPr lang="en-US" sz="1900" dirty="0">
                  <a:latin typeface="Times New Roman" pitchFamily="18" charset="0"/>
                </a:endParaRPr>
              </a:p>
            </p:txBody>
          </p:sp>
          <p:sp>
            <p:nvSpPr>
              <p:cNvPr id="563215"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lgn="l"/>
                <a:endParaRPr lang="en-US" sz="1900" dirty="0">
                  <a:latin typeface="Times New Roman" pitchFamily="18" charset="0"/>
                </a:endParaRPr>
              </a:p>
            </p:txBody>
          </p:sp>
        </p:grpSp>
      </p:grpSp>
      <p:sp>
        <p:nvSpPr>
          <p:cNvPr id="563216" name="Rectangle 16"/>
          <p:cNvSpPr>
            <a:spLocks noGrp="1" noChangeArrowheads="1"/>
          </p:cNvSpPr>
          <p:nvPr>
            <p:ph type="dt" sz="half" idx="2"/>
          </p:nvPr>
        </p:nvSpPr>
        <p:spPr>
          <a:xfrm>
            <a:off x="365760" y="4998720"/>
            <a:ext cx="1706880" cy="365760"/>
          </a:xfrm>
          <a:prstGeom prst="rect">
            <a:avLst/>
          </a:prstGeom>
        </p:spPr>
        <p:txBody>
          <a:bodyPr lIns="73152" tIns="36576" rIns="73152" bIns="36576"/>
          <a:lstStyle>
            <a:lvl1pPr>
              <a:defRPr/>
            </a:lvl1pPr>
          </a:lstStyle>
          <a:p>
            <a:r>
              <a:rPr lang="en-US"/>
              <a:t>April 18, 2005</a:t>
            </a:r>
          </a:p>
        </p:txBody>
      </p:sp>
      <p:sp>
        <p:nvSpPr>
          <p:cNvPr id="563217" name="Rectangle 17"/>
          <p:cNvSpPr>
            <a:spLocks noGrp="1" noChangeArrowheads="1"/>
          </p:cNvSpPr>
          <p:nvPr>
            <p:ph type="ftr" sz="quarter" idx="3"/>
          </p:nvPr>
        </p:nvSpPr>
        <p:spPr>
          <a:xfrm>
            <a:off x="2499360" y="4998720"/>
            <a:ext cx="2316480" cy="365760"/>
          </a:xfrm>
          <a:prstGeom prst="rect">
            <a:avLst/>
          </a:prstGeom>
        </p:spPr>
        <p:txBody>
          <a:bodyPr lIns="73152" tIns="36576" rIns="73152" bIns="36576"/>
          <a:lstStyle>
            <a:lvl1pPr>
              <a:defRPr/>
            </a:lvl1pPr>
          </a:lstStyle>
          <a:p>
            <a:endParaRPr lang="en-US"/>
          </a:p>
        </p:txBody>
      </p:sp>
      <p:sp>
        <p:nvSpPr>
          <p:cNvPr id="563218" name="Rectangle 18"/>
          <p:cNvSpPr>
            <a:spLocks noGrp="1" noChangeArrowheads="1"/>
          </p:cNvSpPr>
          <p:nvPr>
            <p:ph type="sldNum" sz="quarter" idx="4"/>
          </p:nvPr>
        </p:nvSpPr>
        <p:spPr>
          <a:xfrm>
            <a:off x="5242560" y="4998720"/>
            <a:ext cx="1706880" cy="365760"/>
          </a:xfrm>
          <a:prstGeom prst="rect">
            <a:avLst/>
          </a:prstGeom>
        </p:spPr>
        <p:txBody>
          <a:bodyPr lIns="73152" tIns="36576" rIns="73152" bIns="36576"/>
          <a:lstStyle>
            <a:lvl1pPr>
              <a:defRPr/>
            </a:lvl1pPr>
          </a:lstStyle>
          <a:p>
            <a:fld id="{AD8C4ED1-A752-4B34-AFA2-9FFF8B778F80}" type="slidenum">
              <a:rPr lang="en-US"/>
              <a:pPr/>
              <a:t>‹#›</a:t>
            </a:fld>
            <a:endParaRPr lang="en-US"/>
          </a:p>
        </p:txBody>
      </p:sp>
      <p:sp>
        <p:nvSpPr>
          <p:cNvPr id="563219" name="Rectangle 19"/>
          <p:cNvSpPr>
            <a:spLocks noGrp="1" noChangeArrowheads="1"/>
          </p:cNvSpPr>
          <p:nvPr>
            <p:ph type="ctrTitle"/>
          </p:nvPr>
        </p:nvSpPr>
        <p:spPr>
          <a:xfrm>
            <a:off x="2377440" y="1463040"/>
            <a:ext cx="4815840" cy="1767840"/>
          </a:xfrm>
        </p:spPr>
        <p:txBody>
          <a:bodyPr/>
          <a:lstStyle>
            <a:lvl1pPr>
              <a:defRPr sz="4000">
                <a:solidFill>
                  <a:srgbClr val="FFFFFF"/>
                </a:solidFill>
              </a:defRPr>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2499360" y="4998720"/>
            <a:ext cx="2316480" cy="365760"/>
          </a:xfrm>
          <a:prstGeom prst="rect">
            <a:avLst/>
          </a:prstGeom>
        </p:spPr>
        <p:txBody>
          <a:bodyPr lIns="73152" tIns="36576" rIns="73152" bIns="36576"/>
          <a:lstStyle>
            <a:lvl1pPr>
              <a:defRPr/>
            </a:lvl1pPr>
          </a:lstStyle>
          <a:p>
            <a:endParaRPr lang="en-US"/>
          </a:p>
        </p:txBody>
      </p:sp>
      <p:sp>
        <p:nvSpPr>
          <p:cNvPr id="5" name="Slide Number Placeholder 4"/>
          <p:cNvSpPr>
            <a:spLocks noGrp="1"/>
          </p:cNvSpPr>
          <p:nvPr>
            <p:ph type="sldNum" sz="quarter" idx="11"/>
          </p:nvPr>
        </p:nvSpPr>
        <p:spPr>
          <a:xfrm>
            <a:off x="5242560" y="4998720"/>
            <a:ext cx="1706880" cy="365760"/>
          </a:xfrm>
          <a:prstGeom prst="rect">
            <a:avLst/>
          </a:prstGeom>
        </p:spPr>
        <p:txBody>
          <a:bodyPr lIns="73152" tIns="36576" rIns="73152" bIns="36576"/>
          <a:lstStyle>
            <a:lvl1pPr>
              <a:defRPr/>
            </a:lvl1pPr>
          </a:lstStyle>
          <a:p>
            <a:fld id="{6FD7A8F4-B710-49FD-80BD-EFD6659A1139}" type="slidenum">
              <a:rPr lang="en-US"/>
              <a:pPr/>
              <a:t>‹#›</a:t>
            </a:fld>
            <a:endParaRPr lang="en-US"/>
          </a:p>
        </p:txBody>
      </p:sp>
      <p:sp>
        <p:nvSpPr>
          <p:cNvPr id="6" name="Date Placeholder 5"/>
          <p:cNvSpPr>
            <a:spLocks noGrp="1"/>
          </p:cNvSpPr>
          <p:nvPr>
            <p:ph type="dt" sz="half" idx="12"/>
          </p:nvPr>
        </p:nvSpPr>
        <p:spPr>
          <a:xfrm>
            <a:off x="365760" y="4996180"/>
            <a:ext cx="1706880" cy="381000"/>
          </a:xfrm>
          <a:prstGeom prst="rect">
            <a:avLst/>
          </a:prstGeom>
        </p:spPr>
        <p:txBody>
          <a:bodyPr lIns="73152" tIns="36576" rIns="73152" bIns="36576"/>
          <a:lstStyle>
            <a:lvl1pPr>
              <a:defRPr/>
            </a:lvl1pPr>
          </a:lstStyle>
          <a:p>
            <a:r>
              <a:rPr lang="en-US"/>
              <a:t>April 18, 2005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6583680" cy="109728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65760" y="1584960"/>
            <a:ext cx="3230880" cy="31089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718560" y="1584960"/>
            <a:ext cx="3230880" cy="1493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718560" y="3200400"/>
            <a:ext cx="3230880" cy="1493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2499360" y="4998720"/>
            <a:ext cx="2316480" cy="365760"/>
          </a:xfrm>
          <a:prstGeom prst="rect">
            <a:avLst/>
          </a:prstGeom>
        </p:spPr>
        <p:txBody>
          <a:bodyPr lIns="73152" tIns="36576" rIns="73152" bIns="36576"/>
          <a:lstStyle>
            <a:lvl1pPr>
              <a:defRPr/>
            </a:lvl1pPr>
          </a:lstStyle>
          <a:p>
            <a:endParaRPr lang="en-US"/>
          </a:p>
        </p:txBody>
      </p:sp>
      <p:sp>
        <p:nvSpPr>
          <p:cNvPr id="7" name="Slide Number Placeholder 6"/>
          <p:cNvSpPr>
            <a:spLocks noGrp="1"/>
          </p:cNvSpPr>
          <p:nvPr>
            <p:ph type="sldNum" sz="quarter" idx="11"/>
          </p:nvPr>
        </p:nvSpPr>
        <p:spPr>
          <a:xfrm>
            <a:off x="5242560" y="4998720"/>
            <a:ext cx="1706880" cy="365760"/>
          </a:xfrm>
          <a:prstGeom prst="rect">
            <a:avLst/>
          </a:prstGeom>
        </p:spPr>
        <p:txBody>
          <a:bodyPr lIns="73152" tIns="36576" rIns="73152" bIns="36576"/>
          <a:lstStyle>
            <a:lvl1pPr>
              <a:defRPr/>
            </a:lvl1pPr>
          </a:lstStyle>
          <a:p>
            <a:fld id="{9D294C2C-E2CD-43B0-AB7B-495C8EA6612F}" type="slidenum">
              <a:rPr lang="en-US"/>
              <a:pPr/>
              <a:t>‹#›</a:t>
            </a:fld>
            <a:endParaRPr lang="en-US"/>
          </a:p>
        </p:txBody>
      </p:sp>
      <p:sp>
        <p:nvSpPr>
          <p:cNvPr id="8" name="Date Placeholder 7"/>
          <p:cNvSpPr>
            <a:spLocks noGrp="1"/>
          </p:cNvSpPr>
          <p:nvPr>
            <p:ph type="dt" sz="half" idx="12"/>
          </p:nvPr>
        </p:nvSpPr>
        <p:spPr>
          <a:xfrm>
            <a:off x="365760" y="4996180"/>
            <a:ext cx="1706880" cy="381000"/>
          </a:xfrm>
          <a:prstGeom prst="rect">
            <a:avLst/>
          </a:prstGeom>
        </p:spPr>
        <p:txBody>
          <a:bodyPr lIns="73152" tIns="36576" rIns="73152" bIns="36576"/>
          <a:lstStyle>
            <a:lvl1pPr>
              <a:defRPr/>
            </a:lvl1pPr>
          </a:lstStyle>
          <a:p>
            <a:r>
              <a:rPr lang="en-US"/>
              <a:t>April 18, 2005</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2499360" y="4998720"/>
            <a:ext cx="2316480" cy="365760"/>
          </a:xfrm>
          <a:prstGeom prst="rect">
            <a:avLst/>
          </a:prstGeom>
        </p:spPr>
        <p:txBody>
          <a:bodyPr lIns="73152" tIns="36576" rIns="73152" bIns="36576"/>
          <a:lstStyle>
            <a:lvl1pPr>
              <a:defRPr/>
            </a:lvl1pPr>
          </a:lstStyle>
          <a:p>
            <a:endParaRPr lang="en-US"/>
          </a:p>
        </p:txBody>
      </p:sp>
      <p:sp>
        <p:nvSpPr>
          <p:cNvPr id="4" name="Slide Number Placeholder 3"/>
          <p:cNvSpPr>
            <a:spLocks noGrp="1"/>
          </p:cNvSpPr>
          <p:nvPr>
            <p:ph type="sldNum" sz="quarter" idx="11"/>
          </p:nvPr>
        </p:nvSpPr>
        <p:spPr>
          <a:xfrm>
            <a:off x="5242560" y="4998720"/>
            <a:ext cx="1706880" cy="365760"/>
          </a:xfrm>
          <a:prstGeom prst="rect">
            <a:avLst/>
          </a:prstGeom>
        </p:spPr>
        <p:txBody>
          <a:bodyPr lIns="73152" tIns="36576" rIns="73152" bIns="36576"/>
          <a:lstStyle>
            <a:lvl1pPr>
              <a:defRPr/>
            </a:lvl1pPr>
          </a:lstStyle>
          <a:p>
            <a:fld id="{44EB1333-CE4B-4CE0-B1AC-D5DDD67CB2D3}" type="slidenum">
              <a:rPr lang="en-US"/>
              <a:pPr/>
              <a:t>‹#›</a:t>
            </a:fld>
            <a:endParaRPr lang="en-US"/>
          </a:p>
        </p:txBody>
      </p:sp>
      <p:sp>
        <p:nvSpPr>
          <p:cNvPr id="5" name="Date Placeholder 4"/>
          <p:cNvSpPr>
            <a:spLocks noGrp="1"/>
          </p:cNvSpPr>
          <p:nvPr>
            <p:ph type="dt" sz="half" idx="12"/>
          </p:nvPr>
        </p:nvSpPr>
        <p:spPr>
          <a:xfrm>
            <a:off x="365760" y="4996180"/>
            <a:ext cx="1706880" cy="381000"/>
          </a:xfrm>
          <a:prstGeom prst="rect">
            <a:avLst/>
          </a:prstGeom>
        </p:spPr>
        <p:txBody>
          <a:bodyPr lIns="73152" tIns="36576" rIns="73152" bIns="36576"/>
          <a:lstStyle>
            <a:lvl1pPr>
              <a:defRPr/>
            </a:lvl1pPr>
          </a:lstStyle>
          <a:p>
            <a:r>
              <a:rPr lang="en-US"/>
              <a:t>April 18, 2005</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760" y="1584960"/>
            <a:ext cx="3230880" cy="310896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18560" y="1584960"/>
            <a:ext cx="3230880" cy="310896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2499360" y="4998720"/>
            <a:ext cx="2316480" cy="365760"/>
          </a:xfrm>
          <a:prstGeom prst="rect">
            <a:avLst/>
          </a:prstGeom>
        </p:spPr>
        <p:txBody>
          <a:bodyPr lIns="73152" tIns="36576" rIns="73152" bIns="36576"/>
          <a:lstStyle>
            <a:lvl1pPr>
              <a:defRPr/>
            </a:lvl1pPr>
          </a:lstStyle>
          <a:p>
            <a:endParaRPr lang="en-US"/>
          </a:p>
        </p:txBody>
      </p:sp>
      <p:sp>
        <p:nvSpPr>
          <p:cNvPr id="6" name="Slide Number Placeholder 5"/>
          <p:cNvSpPr>
            <a:spLocks noGrp="1"/>
          </p:cNvSpPr>
          <p:nvPr>
            <p:ph type="sldNum" sz="quarter" idx="11"/>
          </p:nvPr>
        </p:nvSpPr>
        <p:spPr>
          <a:xfrm>
            <a:off x="5242560" y="4998720"/>
            <a:ext cx="1706880" cy="365760"/>
          </a:xfrm>
          <a:prstGeom prst="rect">
            <a:avLst/>
          </a:prstGeom>
        </p:spPr>
        <p:txBody>
          <a:bodyPr lIns="73152" tIns="36576" rIns="73152" bIns="36576"/>
          <a:lstStyle>
            <a:lvl1pPr>
              <a:defRPr/>
            </a:lvl1pPr>
          </a:lstStyle>
          <a:p>
            <a:fld id="{EA7D3213-9305-48A9-9748-7019CE320DF5}" type="slidenum">
              <a:rPr lang="en-US"/>
              <a:pPr/>
              <a:t>‹#›</a:t>
            </a:fld>
            <a:endParaRPr lang="en-US"/>
          </a:p>
        </p:txBody>
      </p:sp>
      <p:sp>
        <p:nvSpPr>
          <p:cNvPr id="7" name="Date Placeholder 6"/>
          <p:cNvSpPr>
            <a:spLocks noGrp="1"/>
          </p:cNvSpPr>
          <p:nvPr>
            <p:ph type="dt" sz="half" idx="12"/>
          </p:nvPr>
        </p:nvSpPr>
        <p:spPr>
          <a:xfrm>
            <a:off x="365760" y="4996180"/>
            <a:ext cx="1706880" cy="381000"/>
          </a:xfrm>
          <a:prstGeom prst="rect">
            <a:avLst/>
          </a:prstGeom>
        </p:spPr>
        <p:txBody>
          <a:bodyPr lIns="73152" tIns="36576" rIns="73152" bIns="36576"/>
          <a:lstStyle>
            <a:lvl1pPr>
              <a:defRPr/>
            </a:lvl1pPr>
          </a:lstStyle>
          <a:p>
            <a:r>
              <a:rPr lang="en-US"/>
              <a:t>April 18, 2005</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47472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9" name="Content Placeholder 18"/>
          <p:cNvSpPr>
            <a:spLocks noGrp="1"/>
          </p:cNvSpPr>
          <p:nvPr>
            <p:ph sz="quarter" idx="10" hasCustomPrompt="1"/>
          </p:nvPr>
        </p:nvSpPr>
        <p:spPr>
          <a:xfrm>
            <a:off x="381000" y="4648200"/>
            <a:ext cx="6553200" cy="762000"/>
          </a:xfrm>
        </p:spPr>
        <p:txBody>
          <a:bodyPr>
            <a:normAutofit/>
          </a:bodyPr>
          <a:lstStyle>
            <a:lvl1pPr>
              <a:buNone/>
              <a:defRPr sz="600"/>
            </a:lvl1pPr>
            <a:lvl2pPr>
              <a:defRPr kumimoji="0" lang="en-US" sz="800" kern="1200" dirty="0">
                <a:solidFill>
                  <a:schemeClr val="tx2"/>
                </a:solidFill>
                <a:latin typeface="Microsoft YaHei" pitchFamily="34" charset="-122"/>
                <a:ea typeface="Microsoft YaHei" pitchFamily="34" charset="-122"/>
                <a:cs typeface="+mn-cs"/>
              </a:defRPr>
            </a:lvl2pPr>
            <a:lvl3pPr marL="0" indent="0">
              <a:defRPr/>
            </a:lvl3pPr>
            <a:lvl4pPr>
              <a:buNone/>
              <a:defRPr/>
            </a:lvl4pPr>
            <a:lvl5pPr marL="0" indent="0">
              <a:defRPr/>
            </a:lvl5pPr>
          </a:lstStyle>
          <a:p>
            <a:pPr marL="232733" lvl="0" indent="-232733" algn="l" rtl="0" eaLnBrk="1" latinLnBrk="0" hangingPunct="1">
              <a:spcBef>
                <a:spcPts val="424"/>
              </a:spcBef>
              <a:buClr>
                <a:schemeClr val="accent2"/>
              </a:buClr>
              <a:buSzPct val="76000"/>
              <a:buFont typeface="Wingdings 3"/>
              <a:buChar char=""/>
            </a:pPr>
            <a:r>
              <a:rPr lang="en-US" dirty="0"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52400" y="76200"/>
            <a:ext cx="2133600" cy="609600"/>
          </a:xfrm>
          <a:prstGeom prst="rect">
            <a:avLst/>
          </a:prstGeom>
        </p:spPr>
        <p:txBody>
          <a:bodyPr vert="horz" lIns="77578" tIns="38789" rIns="77578" bIns="38789" anchor="b" anchorCtr="0">
            <a:normAutofit/>
          </a:bodyPr>
          <a:lstStyle/>
          <a:p>
            <a:pPr lvl="0" eaLnBrk="1" latinLnBrk="0" hangingPunct="1"/>
            <a:r>
              <a:rPr lang="en-US" dirty="0" smtClean="0"/>
              <a:t>Click to edit Master title style</a:t>
            </a:r>
          </a:p>
        </p:txBody>
      </p:sp>
      <p:sp>
        <p:nvSpPr>
          <p:cNvPr id="13" name="Text Placeholder 12"/>
          <p:cNvSpPr>
            <a:spLocks noGrp="1"/>
          </p:cNvSpPr>
          <p:nvPr>
            <p:ph type="body" idx="1"/>
          </p:nvPr>
        </p:nvSpPr>
        <p:spPr>
          <a:xfrm>
            <a:off x="152400" y="838200"/>
            <a:ext cx="7010400" cy="441960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152400" y="5334000"/>
            <a:ext cx="7010400" cy="0"/>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77578" tIns="38789" rIns="77578" bIns="38789" anchor="t" compatLnSpc="1"/>
          <a:lstStyle/>
          <a:p>
            <a:endParaRPr kumimoji="0" lang="en-US"/>
          </a:p>
        </p:txBody>
      </p:sp>
      <p:cxnSp>
        <p:nvCxnSpPr>
          <p:cNvPr id="10" name="Straight Connector 9"/>
          <p:cNvCxnSpPr/>
          <p:nvPr userDrawn="1"/>
        </p:nvCxnSpPr>
        <p:spPr>
          <a:xfrm>
            <a:off x="2362200" y="0"/>
            <a:ext cx="0" cy="685800"/>
          </a:xfrm>
          <a:prstGeom prst="line">
            <a:avLst/>
          </a:prstGeom>
          <a:ln w="15875" cap="sq" cmpd="thickThin">
            <a:gradFill flip="none" rotWithShape="1">
              <a:gsLst>
                <a:gs pos="0">
                  <a:srgbClr val="00B0F0"/>
                </a:gs>
                <a:gs pos="39999">
                  <a:srgbClr val="85C2FF"/>
                </a:gs>
                <a:gs pos="70000">
                  <a:srgbClr val="C4D6EB"/>
                </a:gs>
                <a:gs pos="100000">
                  <a:srgbClr val="FFEBFA"/>
                </a:gs>
              </a:gsLst>
              <a:lin ang="5400000" scaled="0"/>
              <a:tileRect/>
            </a:gradFill>
          </a:ln>
        </p:spPr>
        <p:style>
          <a:lnRef idx="3">
            <a:schemeClr val="accent6"/>
          </a:lnRef>
          <a:fillRef idx="0">
            <a:schemeClr val="accent6"/>
          </a:fillRef>
          <a:effectRef idx="2">
            <a:schemeClr val="accent6"/>
          </a:effectRef>
          <a:fontRef idx="minor">
            <a:schemeClr val="tx1"/>
          </a:fontRef>
        </p:style>
      </p:cxnSp>
      <p:sp>
        <p:nvSpPr>
          <p:cNvPr id="6" name="TextBox 5"/>
          <p:cNvSpPr txBox="1"/>
          <p:nvPr userDrawn="1"/>
        </p:nvSpPr>
        <p:spPr>
          <a:xfrm>
            <a:off x="6705600" y="5105400"/>
            <a:ext cx="457200" cy="184666"/>
          </a:xfrm>
          <a:prstGeom prst="rect">
            <a:avLst/>
          </a:prstGeom>
          <a:noFill/>
        </p:spPr>
        <p:txBody>
          <a:bodyPr wrap="square" rtlCol="0">
            <a:spAutoFit/>
          </a:bodyPr>
          <a:lstStyle/>
          <a:p>
            <a:r>
              <a:rPr lang="en-US" altLang="zh-CN" sz="600" dirty="0" err="1" smtClean="0"/>
              <a:t>H.Zhao</a:t>
            </a:r>
            <a:endParaRPr lang="en-US" sz="600"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Lst>
  <p:txStyles>
    <p:titleStyle>
      <a:lvl1pPr marL="0" marR="0" indent="0" algn="r" defTabSz="914400" rtl="0" eaLnBrk="1" fontAlgn="auto" latinLnBrk="0" hangingPunct="1">
        <a:lnSpc>
          <a:spcPct val="100000"/>
        </a:lnSpc>
        <a:spcBef>
          <a:spcPct val="0"/>
        </a:spcBef>
        <a:spcAft>
          <a:spcPts val="0"/>
        </a:spcAft>
        <a:buClrTx/>
        <a:buSzTx/>
        <a:buFontTx/>
        <a:buNone/>
        <a:tabLst/>
        <a:defRPr kumimoji="0" sz="1200" b="1" kern="1200" baseline="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egmentfault.com/a/119000000599382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medianetlab.ee.ucla.edu/papers/XuTekin_Allerton2013.pdf"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citeseerx.ist.psu.edu/viewdoc/download?doi=10.1.1.418.2577&amp;rep=rep1&amp;type=pd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hyperlink" Target="https://www.zhihu.com/question/33711002"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gpss.cc/gpss15/talks/gpgo-gpss2015.pdf"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gpss.cc/gpss15/talks/gpgo-gpss2015.pdf" TargetMode="Externa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gpss.cc/gpss15/talks/gpgo-gpss2015.pdf"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gpss.cc/gpss15/talks/gpgo-gpss2015.pdf" TargetMode="Externa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gpss.cc/gpss15/talks/gpgo-gpss2015.pdf" TargetMode="Externa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hyperlink" Target="http://gpss.cc/gpss15/talks/gpgo-gpss2015.pdf" TargetMode="Externa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hyperlink" Target="https://people.orie.cornell.edu/pfrazier/Presentations/2011.11.INFORMS.Tutorial.pdf" TargetMode="Externa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cnblogs.com/hxsyl/p/5229746.html" TargetMode="External"/><Relationship Id="rId1" Type="http://schemas.openxmlformats.org/officeDocument/2006/relationships/slideLayout" Target="../slideLayouts/slideLayout20.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cnblogs.com/hxsyl/p/5229746.html" TargetMode="External"/><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cnblogs.com/hxsyl/p/5229746.html" TargetMode="External"/><Relationship Id="rId1" Type="http://schemas.openxmlformats.org/officeDocument/2006/relationships/slideLayout" Target="../slideLayouts/slideLayout22.xml"/><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www.cnblogs.com/hxsyl/p/5229746.html" TargetMode="Externa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hyperlink" Target="http://www.cnblogs.com/hxsyl/p/5229746.html" TargetMode="Externa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hyperlink" Target="http://www.cnblogs.com/hxsyl/p/5229746.html" TargetMode="Externa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a:t>
            </a:r>
            <a:r>
              <a:rPr lang="en-US" altLang="zh-CN" dirty="0" smtClean="0"/>
              <a:t>upward”</a:t>
            </a:r>
            <a:r>
              <a:rPr lang="zh-CN" altLang="en-US" dirty="0" smtClean="0"/>
              <a:t>方向，容器可以暴露一套丰富的应用程序信息，包括应用专用监控参数（</a:t>
            </a:r>
            <a:r>
              <a:rPr lang="en-US" altLang="zh-CN" dirty="0" smtClean="0"/>
              <a:t>QPS</a:t>
            </a:r>
            <a:r>
              <a:rPr lang="zh-CN" altLang="en-US" dirty="0" smtClean="0"/>
              <a:t>，应用程序健康等等），用户感兴趣的信息（</a:t>
            </a:r>
            <a:r>
              <a:rPr lang="en-US" altLang="zh-CN" dirty="0" smtClean="0"/>
              <a:t>threads</a:t>
            </a:r>
            <a:r>
              <a:rPr lang="zh-CN" altLang="en-US" dirty="0" smtClean="0"/>
              <a:t>，</a:t>
            </a:r>
            <a:r>
              <a:rPr lang="en-US" altLang="zh-CN" dirty="0" smtClean="0"/>
              <a:t>stack</a:t>
            </a:r>
            <a:r>
              <a:rPr lang="zh-CN" altLang="en-US" dirty="0" smtClean="0"/>
              <a:t>，</a:t>
            </a:r>
            <a:r>
              <a:rPr lang="en-US" altLang="zh-CN" dirty="0" smtClean="0"/>
              <a:t>lock contention</a:t>
            </a:r>
            <a:r>
              <a:rPr lang="zh-CN" altLang="en-US" dirty="0" smtClean="0"/>
              <a:t>，</a:t>
            </a:r>
            <a:r>
              <a:rPr lang="en-US" altLang="zh-CN" dirty="0" smtClean="0"/>
              <a:t>network</a:t>
            </a:r>
            <a:r>
              <a:rPr lang="zh-CN" altLang="en-US" dirty="0" smtClean="0"/>
              <a:t>，</a:t>
            </a:r>
            <a:r>
              <a:rPr lang="en-US" altLang="zh-CN" dirty="0" smtClean="0"/>
              <a:t>message statistics</a:t>
            </a:r>
            <a:r>
              <a:rPr lang="zh-CN" altLang="en-US" dirty="0" smtClean="0"/>
              <a:t>等等），组件配置信息和组件日志。一个具体例子就是，</a:t>
            </a:r>
            <a:r>
              <a:rPr lang="en-US" altLang="zh-CN" dirty="0" err="1" smtClean="0"/>
              <a:t>Kubernetes</a:t>
            </a:r>
            <a:r>
              <a:rPr lang="zh-CN" altLang="en-US" dirty="0" smtClean="0"/>
              <a:t>，</a:t>
            </a:r>
            <a:r>
              <a:rPr lang="en-US" altLang="zh-CN" dirty="0" smtClean="0"/>
              <a:t>Aurora</a:t>
            </a:r>
            <a:r>
              <a:rPr lang="zh-CN" altLang="en-US" dirty="0" smtClean="0"/>
              <a:t>，</a:t>
            </a:r>
            <a:r>
              <a:rPr lang="en-US" altLang="zh-CN" dirty="0" smtClean="0"/>
              <a:t>Marathon</a:t>
            </a:r>
            <a:r>
              <a:rPr lang="zh-CN" altLang="en-US" dirty="0" smtClean="0"/>
              <a:t>和其它容器管理系统允许用户通过特定的</a:t>
            </a:r>
            <a:r>
              <a:rPr lang="en-US" altLang="zh-CN" dirty="0" smtClean="0"/>
              <a:t>HTTP</a:t>
            </a:r>
            <a:r>
              <a:rPr lang="zh-CN" altLang="en-US" dirty="0" smtClean="0"/>
              <a:t>端点（比如，”</a:t>
            </a:r>
            <a:r>
              <a:rPr lang="en-US" altLang="zh-CN" dirty="0" smtClean="0"/>
              <a:t>/health”</a:t>
            </a:r>
            <a:r>
              <a:rPr lang="zh-CN" altLang="en-US" dirty="0" smtClean="0"/>
              <a:t>）来定义健康检查。对于之前说过的“</a:t>
            </a:r>
            <a:r>
              <a:rPr lang="en-US" altLang="zh-CN" dirty="0" err="1" smtClean="0"/>
              <a:t>upword”API</a:t>
            </a:r>
            <a:r>
              <a:rPr lang="zh-CN" altLang="en-US" dirty="0" smtClean="0"/>
              <a:t>的其它元素的标准化支持就更少了。</a:t>
            </a:r>
            <a:endParaRPr lang="en-US" altLang="zh-CN" dirty="0" smtClean="0"/>
          </a:p>
          <a:p>
            <a:endParaRPr lang="zh-CN" altLang="en-US" dirty="0" smtClean="0"/>
          </a:p>
          <a:p>
            <a:r>
              <a:rPr lang="zh-CN" altLang="en-US" dirty="0" smtClean="0"/>
              <a:t>“</a:t>
            </a:r>
            <a:r>
              <a:rPr lang="en-US" altLang="zh-CN" dirty="0" smtClean="0"/>
              <a:t>downward”</a:t>
            </a:r>
            <a:r>
              <a:rPr lang="zh-CN" altLang="en-US" dirty="0" smtClean="0"/>
              <a:t>方向，容器接口提供一个地方来定义生命周期，使得写管理系统控制的软件组件更加容易。比如，集群管理系统通常会将“</a:t>
            </a:r>
            <a:r>
              <a:rPr lang="en-US" altLang="zh-CN" dirty="0" smtClean="0"/>
              <a:t>priorities”</a:t>
            </a:r>
            <a:r>
              <a:rPr lang="zh-CN" altLang="en-US" dirty="0" smtClean="0"/>
              <a:t>归到任务中，即使集群订阅超额，高优先级的任务也会保证运行。这个保证通过杀死已经在运行的低优先级的任务来完成，低优先级的任务要等到资源可用的时候才会再继续完成。</a:t>
            </a:r>
            <a:endParaRPr lang="zh-CN" altLang="en-US" dirty="0"/>
          </a:p>
        </p:txBody>
      </p:sp>
      <p:sp>
        <p:nvSpPr>
          <p:cNvPr id="3" name="Content Placeholder 2"/>
          <p:cNvSpPr>
            <a:spLocks noGrp="1"/>
          </p:cNvSpPr>
          <p:nvPr>
            <p:ph sz="quarter" idx="10"/>
          </p:nvPr>
        </p:nvSpPr>
        <p:spPr/>
        <p:txBody>
          <a:bodyPr/>
          <a:lstStyle/>
          <a:p>
            <a:r>
              <a:rPr lang="en-US" dirty="0" smtClean="0">
                <a:hlinkClick r:id="rId2"/>
              </a:rPr>
              <a:t>https://segmentfault.com/a/1190000005993824</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zh-CN" altLang="en-US" b="0" dirty="0" smtClean="0">
                <a:hlinkClick r:id="rId2"/>
              </a:rPr>
              <a:t>基于容器的分布式系统的设计模式</a:t>
            </a:r>
            <a:endParaRPr lang="zh-CN" altLang="en-US" b="0"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pic>
        <p:nvPicPr>
          <p:cNvPr id="4100" name="Picture 4"/>
          <p:cNvPicPr>
            <a:picLocks noChangeAspect="1" noChangeArrowheads="1"/>
          </p:cNvPicPr>
          <p:nvPr/>
        </p:nvPicPr>
        <p:blipFill>
          <a:blip r:embed="rId2" cstate="print"/>
          <a:srcRect/>
          <a:stretch>
            <a:fillRect/>
          </a:stretch>
        </p:blipFill>
        <p:spPr bwMode="auto">
          <a:xfrm>
            <a:off x="0" y="0"/>
            <a:ext cx="3810000" cy="3788229"/>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4038600" y="3124200"/>
            <a:ext cx="1233488" cy="160715"/>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4038600" y="3429000"/>
            <a:ext cx="2362200" cy="236917"/>
          </a:xfrm>
          <a:prstGeom prst="rect">
            <a:avLst/>
          </a:prstGeom>
          <a:noFill/>
          <a:ln w="9525">
            <a:noFill/>
            <a:miter lim="800000"/>
            <a:headEnd/>
            <a:tailEnd/>
          </a:ln>
        </p:spPr>
      </p:pic>
      <p:pic>
        <p:nvPicPr>
          <p:cNvPr id="5126" name="Picture 6"/>
          <p:cNvPicPr>
            <a:picLocks noChangeAspect="1" noChangeArrowheads="1"/>
          </p:cNvPicPr>
          <p:nvPr/>
        </p:nvPicPr>
        <p:blipFill>
          <a:blip r:embed="rId5" cstate="print"/>
          <a:srcRect/>
          <a:stretch>
            <a:fillRect/>
          </a:stretch>
        </p:blipFill>
        <p:spPr bwMode="auto">
          <a:xfrm>
            <a:off x="3810000" y="1143000"/>
            <a:ext cx="3148013" cy="17809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An efficient processing of DB1, DB2, DB3 and DB4 would require their execution with tasks 2, 2, 3 and 1 respectively at stage 1</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228599" y="685800"/>
            <a:ext cx="4859867" cy="31242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4953000" y="1905000"/>
            <a:ext cx="2318197"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(1) We formalized the problem of multi-streams scheduling as a staged decision problem in which the performance obtained for various resource allocations is unknown a priori but learned over time. </a:t>
            </a:r>
          </a:p>
          <a:p>
            <a:endParaRPr lang="en-US" dirty="0" smtClean="0"/>
          </a:p>
          <a:p>
            <a:r>
              <a:rPr lang="en-US" dirty="0" smtClean="0"/>
              <a:t>(2) Our scheduler is able to determine which processing method to assign to each stream and how to allocate resources over time in order to maximize the performance on the fly, at run-time, without having access to any offline information.</a:t>
            </a:r>
          </a:p>
          <a:p>
            <a:r>
              <a:rPr lang="en-US" dirty="0" smtClean="0"/>
              <a:t>(3) Unlike other online learning methods such as standard multi-armed bandits and reinforcement learning, in our formulation the outcome of each scheduling action depends on a sequence of previous scheduling decisions and feedbacks that are taken at a certain stage (window) of time.</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905000" y="762000"/>
            <a:ext cx="3452812" cy="22620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Using Reinforcement Learning for Autonomic Resource Allocation in Clouds:  Towards a Fully Automated Workflow  : 2011</a:t>
            </a:r>
          </a:p>
          <a:p>
            <a:endParaRPr lang="en-US" dirty="0" smtClean="0"/>
          </a:p>
          <a:p>
            <a:r>
              <a:rPr lang="en-US" dirty="0" smtClean="0"/>
              <a:t>A Unified Reinforcement Learning Approach for Autonomic Cloud </a:t>
            </a:r>
            <a:r>
              <a:rPr lang="en-US" dirty="0" err="1" smtClean="0"/>
              <a:t>Managemen</a:t>
            </a:r>
            <a:r>
              <a:rPr lang="zh-CN" altLang="en-US" dirty="0" smtClean="0"/>
              <a:t>：</a:t>
            </a:r>
            <a:r>
              <a:rPr lang="en-US" altLang="zh-CN" dirty="0" smtClean="0"/>
              <a:t>2009</a:t>
            </a:r>
            <a:endParaRPr lang="en-US" dirty="0" smtClean="0"/>
          </a:p>
          <a:p>
            <a:endParaRPr lang="en-US" dirty="0" smtClean="0"/>
          </a:p>
          <a:p>
            <a:r>
              <a:rPr lang="en-US" dirty="0" smtClean="0"/>
              <a:t>A Hybrid Reinforcement Learning Approach to Autonomic Resource Allocation : 2006</a:t>
            </a:r>
            <a:endParaRPr lang="en-US" dirty="0"/>
          </a:p>
        </p:txBody>
      </p:sp>
      <p:sp>
        <p:nvSpPr>
          <p:cNvPr id="3" name="Content Placeholder 2"/>
          <p:cNvSpPr>
            <a:spLocks noGrp="1"/>
          </p:cNvSpPr>
          <p:nvPr>
            <p:ph sz="quarter" idx="10"/>
          </p:nvPr>
        </p:nvSpPr>
        <p:spPr/>
        <p:txBody>
          <a:bodyPr/>
          <a:lstStyle/>
          <a:p>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dirty="0" smtClean="0"/>
              <a:t>When the functions T and R </a:t>
            </a:r>
            <a:r>
              <a:rPr lang="en-US" dirty="0" smtClean="0">
                <a:solidFill>
                  <a:srgbClr val="FF0000"/>
                </a:solidFill>
              </a:rPr>
              <a:t>can be determined prior to the execution of the controlled system</a:t>
            </a:r>
            <a:r>
              <a:rPr lang="en-US" dirty="0" smtClean="0"/>
              <a:t>, traditional dynamic  programming (DP) algorithms, such as value iteration [2][8] can be applied to find an optimal policy</a:t>
            </a:r>
          </a:p>
          <a:p>
            <a:r>
              <a:rPr lang="en-US" dirty="0" smtClean="0"/>
              <a:t>The advantage of traditional DP algorithms is that policies are computed offline. The decision-making at runtime then simply amounts to applying the </a:t>
            </a:r>
            <a:r>
              <a:rPr lang="en-US" dirty="0" err="1" smtClean="0"/>
              <a:t>precomputed</a:t>
            </a:r>
            <a:r>
              <a:rPr lang="en-US" dirty="0" smtClean="0"/>
              <a:t> policy  to the sequence of observed states to provide the corresponding actions. </a:t>
            </a: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r>
              <a:rPr lang="en-US" dirty="0" smtClean="0"/>
              <a:t>However, </a:t>
            </a:r>
            <a:r>
              <a:rPr lang="en-US" dirty="0" smtClean="0">
                <a:solidFill>
                  <a:srgbClr val="FF0000"/>
                </a:solidFill>
              </a:rPr>
              <a:t>T and R are often very difficult to estimate</a:t>
            </a:r>
            <a:r>
              <a:rPr lang="en-US" dirty="0" smtClean="0"/>
              <a:t>. This can require lengthy experimentation and measurement processes upon the actual controlled system and it must be redone each time a modification to the system may change the probability distributions of its transitions or rewards.</a:t>
            </a:r>
            <a:endParaRPr lang="en-US" dirty="0"/>
          </a:p>
        </p:txBody>
      </p:sp>
      <p:sp>
        <p:nvSpPr>
          <p:cNvPr id="3" name="Content Placeholder 2"/>
          <p:cNvSpPr>
            <a:spLocks noGrp="1"/>
          </p:cNvSpPr>
          <p:nvPr>
            <p:ph sz="quarter" idx="10"/>
          </p:nvPr>
        </p:nvSpPr>
        <p:spPr/>
        <p:txBody>
          <a:bodyPr/>
          <a:lstStyle/>
          <a:p>
            <a:r>
              <a:rPr lang="en-US" dirty="0" smtClean="0"/>
              <a:t>Using Reinforcement Learning for Autonomic Resource Allocation in Clouds:  Towards a Fully Automated Workflow  : 2011</a:t>
            </a:r>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1905000" y="1614372"/>
            <a:ext cx="3200400" cy="1302618"/>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752600" y="3639123"/>
            <a:ext cx="3581400" cy="1212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ctrTitle"/>
          </p:nvPr>
        </p:nvSpPr>
        <p:spPr>
          <a:xfrm>
            <a:off x="2255520" y="1706880"/>
            <a:ext cx="4876800" cy="1463040"/>
          </a:xfrm>
        </p:spPr>
        <p:txBody>
          <a:bodyPr>
            <a:normAutofit fontScale="90000"/>
          </a:bodyPr>
          <a:lstStyle/>
          <a:p>
            <a:pPr algn="ctr">
              <a:lnSpc>
                <a:spcPct val="120000"/>
              </a:lnSpc>
            </a:pPr>
            <a:r>
              <a:rPr lang="en-US" sz="2700" dirty="0">
                <a:solidFill>
                  <a:srgbClr val="FFFF00"/>
                </a:solidFill>
              </a:rPr>
              <a:t>A Hybrid Reinforcement Learning Approach to Autonomic Resource Allocation</a:t>
            </a:r>
            <a:r>
              <a:rPr lang="en-US" sz="2400" dirty="0">
                <a:solidFill>
                  <a:srgbClr val="FFFF00"/>
                </a:solidFill>
              </a:rPr>
              <a:t/>
            </a:r>
            <a:br>
              <a:rPr lang="en-US" sz="2400" dirty="0">
                <a:solidFill>
                  <a:srgbClr val="FFFF00"/>
                </a:solidFill>
              </a:rPr>
            </a:br>
            <a:endParaRPr lang="en-US" sz="1600" dirty="0"/>
          </a:p>
        </p:txBody>
      </p:sp>
      <p:sp>
        <p:nvSpPr>
          <p:cNvPr id="995331" name="Rectangle 3"/>
          <p:cNvSpPr>
            <a:spLocks noChangeArrowheads="1"/>
          </p:cNvSpPr>
          <p:nvPr/>
        </p:nvSpPr>
        <p:spPr bwMode="auto">
          <a:xfrm>
            <a:off x="365760" y="1280160"/>
            <a:ext cx="6827520" cy="670560"/>
          </a:xfrm>
          <a:prstGeom prst="rect">
            <a:avLst/>
          </a:prstGeom>
          <a:noFill/>
          <a:ln w="9525">
            <a:noFill/>
            <a:miter lim="800000"/>
            <a:headEnd/>
            <a:tailEnd/>
          </a:ln>
          <a:effectLst/>
        </p:spPr>
        <p:txBody>
          <a:bodyPr lIns="73152" tIns="36576" rIns="73152" bIns="36576" anchor="b"/>
          <a:lstStyle/>
          <a:p>
            <a:pPr algn="l"/>
            <a:endParaRPr lang="en-US" sz="2000" b="1" dirty="0">
              <a:solidFill>
                <a:schemeClr val="hlink"/>
              </a:solidFill>
              <a:latin typeface="Arial" charset="0"/>
            </a:endParaRPr>
          </a:p>
        </p:txBody>
      </p:sp>
      <p:sp>
        <p:nvSpPr>
          <p:cNvPr id="995332" name="Rectangle 4"/>
          <p:cNvSpPr>
            <a:spLocks noChangeArrowheads="1"/>
          </p:cNvSpPr>
          <p:nvPr/>
        </p:nvSpPr>
        <p:spPr bwMode="auto">
          <a:xfrm>
            <a:off x="2072640" y="3657600"/>
            <a:ext cx="4328160" cy="1280160"/>
          </a:xfrm>
          <a:prstGeom prst="rect">
            <a:avLst/>
          </a:prstGeom>
          <a:noFill/>
          <a:ln w="9525">
            <a:noFill/>
            <a:miter lim="800000"/>
            <a:headEnd/>
            <a:tailEnd/>
          </a:ln>
          <a:effectLst/>
        </p:spPr>
        <p:txBody>
          <a:bodyPr lIns="73152" tIns="36576" rIns="73152" bIns="36576"/>
          <a:lstStyle/>
          <a:p>
            <a:pPr algn="l">
              <a:spcBef>
                <a:spcPct val="20000"/>
              </a:spcBef>
              <a:buClr>
                <a:schemeClr val="bg2"/>
              </a:buClr>
              <a:buSzPct val="75000"/>
              <a:buFont typeface="Wingdings" pitchFamily="2" charset="2"/>
              <a:buNone/>
            </a:pPr>
            <a:r>
              <a:rPr lang="en-US" sz="2100" dirty="0">
                <a:latin typeface="Arial" charset="0"/>
              </a:rPr>
              <a:t>Gerry </a:t>
            </a:r>
            <a:r>
              <a:rPr lang="en-US" sz="2100" dirty="0" err="1">
                <a:latin typeface="Arial" charset="0"/>
              </a:rPr>
              <a:t>Tesauro</a:t>
            </a:r>
            <a:r>
              <a:rPr lang="en-US" sz="2100" dirty="0">
                <a:latin typeface="Arial" charset="0"/>
              </a:rPr>
              <a:t> and </a:t>
            </a:r>
            <a:r>
              <a:rPr lang="en-US" sz="2100" dirty="0" err="1">
                <a:latin typeface="Arial" charset="0"/>
              </a:rPr>
              <a:t>Rajarshi</a:t>
            </a:r>
            <a:r>
              <a:rPr lang="en-US" sz="2100" dirty="0">
                <a:latin typeface="Arial" charset="0"/>
              </a:rPr>
              <a:t> Das</a:t>
            </a:r>
          </a:p>
          <a:p>
            <a:pPr algn="l">
              <a:spcBef>
                <a:spcPct val="20000"/>
              </a:spcBef>
              <a:buClr>
                <a:schemeClr val="bg2"/>
              </a:buClr>
              <a:buSzPct val="75000"/>
              <a:buFont typeface="Wingdings" pitchFamily="2" charset="2"/>
              <a:buNone/>
            </a:pPr>
            <a:r>
              <a:rPr lang="en-US" sz="2100" dirty="0">
                <a:latin typeface="Arial" charset="0"/>
              </a:rPr>
              <a:t>IBM TJ Watson Research Center</a:t>
            </a:r>
          </a:p>
          <a:p>
            <a:pPr algn="l">
              <a:spcBef>
                <a:spcPct val="20000"/>
              </a:spcBef>
              <a:buClr>
                <a:schemeClr val="bg2"/>
              </a:buClr>
              <a:buSzPct val="75000"/>
              <a:buFont typeface="Wingdings" pitchFamily="2" charset="2"/>
              <a:buNone/>
            </a:pPr>
            <a:r>
              <a:rPr lang="en-US" sz="2100" dirty="0">
                <a:latin typeface="Arial" charset="0"/>
              </a:rPr>
              <a:t>(To appear, Proc. of ICAC-2006)</a:t>
            </a:r>
            <a:endParaRPr lang="en-US" sz="1800" dirty="0">
              <a:solidFill>
                <a:schemeClr val="bg2"/>
              </a:solidFill>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9E2D5996-0199-41BA-A005-3DA3446785D7}" type="slidenum">
              <a:rPr lang="en-US"/>
              <a:pPr/>
              <a:t>16</a:t>
            </a:fld>
            <a:endParaRPr lang="en-US"/>
          </a:p>
        </p:txBody>
      </p:sp>
      <p:sp>
        <p:nvSpPr>
          <p:cNvPr id="1544194"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544195"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u="sng" dirty="0"/>
              <a:t>Problem Description</a:t>
            </a:r>
          </a:p>
          <a:p>
            <a:pPr lvl="1">
              <a:lnSpc>
                <a:spcPct val="115000"/>
              </a:lnSpc>
              <a:spcBef>
                <a:spcPct val="30000"/>
              </a:spcBef>
            </a:pPr>
            <a:r>
              <a:rPr lang="en-US" sz="1600" dirty="0"/>
              <a:t> Scenario: Online server allocation in Internet Data Center</a:t>
            </a:r>
          </a:p>
          <a:p>
            <a:pPr lvl="1">
              <a:lnSpc>
                <a:spcPct val="115000"/>
              </a:lnSpc>
              <a:spcBef>
                <a:spcPct val="30000"/>
              </a:spcBef>
            </a:pPr>
            <a:r>
              <a:rPr lang="en-US" sz="1600" dirty="0"/>
              <a:t> Data Center Prototype Implementation</a:t>
            </a:r>
          </a:p>
          <a:p>
            <a:pPr>
              <a:lnSpc>
                <a:spcPct val="115000"/>
              </a:lnSpc>
              <a:spcBef>
                <a:spcPct val="30000"/>
              </a:spcBef>
            </a:pPr>
            <a:r>
              <a:rPr lang="en-US" sz="1900" dirty="0"/>
              <a:t>Reinforcement Learning Approach  </a:t>
            </a:r>
          </a:p>
          <a:p>
            <a:pPr lvl="1">
              <a:lnSpc>
                <a:spcPct val="115000"/>
              </a:lnSpc>
              <a:spcBef>
                <a:spcPct val="30000"/>
              </a:spcBef>
            </a:pPr>
            <a:r>
              <a:rPr lang="en-US" sz="1600" dirty="0"/>
              <a:t>Quick RL Overview</a:t>
            </a:r>
          </a:p>
          <a:p>
            <a:pPr lvl="1">
              <a:lnSpc>
                <a:spcPct val="115000"/>
              </a:lnSpc>
              <a:spcBef>
                <a:spcPct val="30000"/>
              </a:spcBef>
            </a:pPr>
            <a:r>
              <a:rPr lang="en-US" sz="1600" dirty="0"/>
              <a:t>Prior Online RL Approach</a:t>
            </a:r>
          </a:p>
          <a:p>
            <a:pPr lvl="1">
              <a:lnSpc>
                <a:spcPct val="115000"/>
              </a:lnSpc>
              <a:spcBef>
                <a:spcPct val="30000"/>
              </a:spcBef>
            </a:pPr>
            <a:r>
              <a:rPr lang="en-US" sz="1600" dirty="0"/>
              <a:t>New Hybrid RL Approach</a:t>
            </a:r>
          </a:p>
          <a:p>
            <a:pPr>
              <a:lnSpc>
                <a:spcPct val="115000"/>
              </a:lnSpc>
              <a:spcBef>
                <a:spcPct val="30000"/>
              </a:spcBef>
            </a:pPr>
            <a:r>
              <a:rPr lang="en-US" sz="1900" dirty="0"/>
              <a:t>Results</a:t>
            </a:r>
          </a:p>
          <a:p>
            <a:pPr>
              <a:lnSpc>
                <a:spcPct val="115000"/>
              </a:lnSpc>
              <a:spcBef>
                <a:spcPct val="30000"/>
              </a:spcBef>
            </a:pPr>
            <a:r>
              <a:rPr lang="en-US" sz="1900" dirty="0"/>
              <a:t>Insights into Hybrid RL outperformance</a:t>
            </a:r>
          </a:p>
          <a:p>
            <a:pPr>
              <a:lnSpc>
                <a:spcPct val="115000"/>
              </a:lnSpc>
              <a:spcBef>
                <a:spcPct val="30000"/>
              </a:spcBef>
            </a:pPr>
            <a:r>
              <a:rPr lang="en-US" sz="1900" dirty="0" err="1"/>
              <a:t>Wrapup</a:t>
            </a:r>
            <a:r>
              <a:rPr lang="en-US" sz="1900" dirty="0"/>
              <a:t> </a:t>
            </a:r>
            <a:r>
              <a:rPr lang="en-US" sz="2200" dirty="0"/>
              <a:t> </a:t>
            </a:r>
          </a:p>
          <a:p>
            <a:pPr>
              <a:lnSpc>
                <a:spcPct val="90000"/>
              </a:lnSpc>
            </a:pPr>
            <a:endParaRPr lang="en-US" dirty="0"/>
          </a:p>
          <a:p>
            <a:pPr>
              <a:lnSpc>
                <a:spcPct val="90000"/>
              </a:lnSpc>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4"/>
          <p:cNvSpPr>
            <a:spLocks noGrp="1"/>
          </p:cNvSpPr>
          <p:nvPr>
            <p:ph type="sldNum" sz="quarter" idx="11"/>
          </p:nvPr>
        </p:nvSpPr>
        <p:spPr/>
        <p:txBody>
          <a:bodyPr/>
          <a:lstStyle/>
          <a:p>
            <a:fld id="{D74372E7-7919-4637-9D4E-EF7AAFC1850D}" type="slidenum">
              <a:rPr lang="en-US"/>
              <a:pPr/>
              <a:t>17</a:t>
            </a:fld>
            <a:endParaRPr lang="en-US"/>
          </a:p>
        </p:txBody>
      </p:sp>
      <p:sp>
        <p:nvSpPr>
          <p:cNvPr id="1546242" name="Rectangle 2"/>
          <p:cNvSpPr>
            <a:spLocks noChangeArrowheads="1"/>
          </p:cNvSpPr>
          <p:nvPr/>
        </p:nvSpPr>
        <p:spPr bwMode="auto">
          <a:xfrm>
            <a:off x="180340" y="1706881"/>
            <a:ext cx="6789420" cy="3427730"/>
          </a:xfrm>
          <a:prstGeom prst="rect">
            <a:avLst/>
          </a:prstGeom>
          <a:solidFill>
            <a:srgbClr val="DCE0FE"/>
          </a:solidFill>
          <a:ln w="9525" algn="ctr">
            <a:solidFill>
              <a:schemeClr val="bg1"/>
            </a:solidFill>
            <a:miter lim="800000"/>
            <a:headEnd/>
            <a:tailEnd/>
          </a:ln>
          <a:effectLst/>
        </p:spPr>
        <p:txBody>
          <a:bodyPr wrap="none" lIns="73152" tIns="36576" rIns="73152" bIns="36576" anchor="ctr"/>
          <a:lstStyle/>
          <a:p>
            <a:endParaRPr lang="en-US" sz="1100" dirty="0">
              <a:solidFill>
                <a:schemeClr val="bg1"/>
              </a:solidFill>
            </a:endParaRPr>
          </a:p>
        </p:txBody>
      </p:sp>
      <p:sp>
        <p:nvSpPr>
          <p:cNvPr id="1546243" name="Rectangle 3"/>
          <p:cNvSpPr>
            <a:spLocks noGrp="1" noChangeArrowheads="1"/>
          </p:cNvSpPr>
          <p:nvPr>
            <p:ph type="title"/>
          </p:nvPr>
        </p:nvSpPr>
        <p:spPr>
          <a:xfrm>
            <a:off x="0" y="304800"/>
            <a:ext cx="7680960" cy="731520"/>
          </a:xfrm>
        </p:spPr>
        <p:txBody>
          <a:bodyPr/>
          <a:lstStyle/>
          <a:p>
            <a:r>
              <a:rPr lang="en-US" sz="1900" dirty="0">
                <a:solidFill>
                  <a:srgbClr val="0000CC"/>
                </a:solidFill>
              </a:rPr>
              <a:t>Application: Allocating Server Resources in a Data Center</a:t>
            </a:r>
          </a:p>
        </p:txBody>
      </p:sp>
      <p:sp>
        <p:nvSpPr>
          <p:cNvPr id="1546244" name="Rectangle 4"/>
          <p:cNvSpPr>
            <a:spLocks noGrp="1" noChangeArrowheads="1"/>
          </p:cNvSpPr>
          <p:nvPr>
            <p:ph type="body" idx="1"/>
          </p:nvPr>
        </p:nvSpPr>
        <p:spPr>
          <a:xfrm>
            <a:off x="368300" y="967741"/>
            <a:ext cx="6441440" cy="796290"/>
          </a:xfrm>
        </p:spPr>
        <p:txBody>
          <a:bodyPr/>
          <a:lstStyle/>
          <a:p>
            <a:pPr marL="182880" indent="-182880">
              <a:buClr>
                <a:srgbClr val="FF0000"/>
              </a:buClr>
              <a:buSzPct val="100000"/>
              <a:buNone/>
            </a:pPr>
            <a:r>
              <a:rPr lang="en-US" b="1" dirty="0"/>
              <a:t>Scenario</a:t>
            </a:r>
            <a:r>
              <a:rPr lang="en-US" dirty="0"/>
              <a:t>: Data center serving multiple customers, each running high-volume web apps with independent time-varying workloads</a:t>
            </a:r>
          </a:p>
        </p:txBody>
      </p:sp>
      <p:grpSp>
        <p:nvGrpSpPr>
          <p:cNvPr id="2" name="Group 5"/>
          <p:cNvGrpSpPr>
            <a:grpSpLocks/>
          </p:cNvGrpSpPr>
          <p:nvPr/>
        </p:nvGrpSpPr>
        <p:grpSpPr bwMode="auto">
          <a:xfrm>
            <a:off x="316231" y="3382010"/>
            <a:ext cx="1922780" cy="1654810"/>
            <a:chOff x="657" y="2245"/>
            <a:chExt cx="1514" cy="1449"/>
          </a:xfrm>
        </p:grpSpPr>
        <p:sp>
          <p:nvSpPr>
            <p:cNvPr id="1546246" name="AutoShape 6"/>
            <p:cNvSpPr>
              <a:spLocks noChangeArrowheads="1"/>
            </p:cNvSpPr>
            <p:nvPr/>
          </p:nvSpPr>
          <p:spPr bwMode="auto">
            <a:xfrm>
              <a:off x="657" y="2245"/>
              <a:ext cx="1514" cy="1449"/>
            </a:xfrm>
            <a:prstGeom prst="roundRect">
              <a:avLst>
                <a:gd name="adj" fmla="val 16667"/>
              </a:avLst>
            </a:prstGeom>
            <a:solidFill>
              <a:schemeClr val="bg1"/>
            </a:solidFill>
            <a:ln w="38100">
              <a:solidFill>
                <a:schemeClr val="tx1"/>
              </a:solidFill>
              <a:round/>
              <a:headEnd/>
              <a:tailEnd/>
            </a:ln>
            <a:effectLst/>
          </p:spPr>
          <p:txBody>
            <a:bodyPr wrap="none" anchor="ctr"/>
            <a:lstStyle/>
            <a:p>
              <a:endParaRPr lang="en-US" sz="1100" dirty="0">
                <a:latin typeface="Arial" charset="0"/>
                <a:cs typeface="Times New Roman" pitchFamily="18" charset="0"/>
              </a:endParaRPr>
            </a:p>
          </p:txBody>
        </p:sp>
        <p:sp>
          <p:nvSpPr>
            <p:cNvPr id="1546247" name="Rectangle 7"/>
            <p:cNvSpPr>
              <a:spLocks noChangeArrowheads="1"/>
            </p:cNvSpPr>
            <p:nvPr/>
          </p:nvSpPr>
          <p:spPr bwMode="auto">
            <a:xfrm>
              <a:off x="791" y="3474"/>
              <a:ext cx="1314" cy="216"/>
            </a:xfrm>
            <a:prstGeom prst="rect">
              <a:avLst/>
            </a:prstGeom>
            <a:solidFill>
              <a:schemeClr val="bg1"/>
            </a:solidFill>
            <a:ln w="9525">
              <a:noFill/>
              <a:miter lim="800000"/>
              <a:headEnd/>
              <a:tailEnd/>
            </a:ln>
            <a:effectLst/>
          </p:spPr>
          <p:txBody>
            <a:bodyPr wrap="none">
              <a:spAutoFit/>
            </a:bodyPr>
            <a:lstStyle/>
            <a:p>
              <a:pPr eaLnBrk="0" hangingPunct="0"/>
              <a:r>
                <a:rPr lang="en-US" sz="1000" b="1" dirty="0">
                  <a:solidFill>
                    <a:srgbClr val="FF0000"/>
                  </a:solidFill>
                </a:rPr>
                <a:t>Macy’s Online</a:t>
              </a:r>
              <a:r>
                <a:rPr lang="en-US" sz="1000" b="1" dirty="0"/>
                <a:t> </a:t>
              </a:r>
              <a:r>
                <a:rPr lang="en-US" sz="1000" b="1" dirty="0">
                  <a:solidFill>
                    <a:srgbClr val="FF0000"/>
                  </a:solidFill>
                </a:rPr>
                <a:t>Shopping</a:t>
              </a:r>
            </a:p>
          </p:txBody>
        </p:sp>
        <p:sp>
          <p:nvSpPr>
            <p:cNvPr id="1546248" name="Rectangle 8"/>
            <p:cNvSpPr>
              <a:spLocks noChangeArrowheads="1"/>
            </p:cNvSpPr>
            <p:nvPr/>
          </p:nvSpPr>
          <p:spPr bwMode="auto">
            <a:xfrm>
              <a:off x="1042" y="2320"/>
              <a:ext cx="602" cy="445"/>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Application</a:t>
              </a:r>
            </a:p>
            <a:p>
              <a:r>
                <a:rPr lang="en-US" sz="1100" dirty="0">
                  <a:latin typeface="Arial" charset="0"/>
                </a:rPr>
                <a:t>Manager</a:t>
              </a:r>
            </a:p>
          </p:txBody>
        </p:sp>
        <p:grpSp>
          <p:nvGrpSpPr>
            <p:cNvPr id="3" name="Group 9"/>
            <p:cNvGrpSpPr>
              <a:grpSpLocks/>
            </p:cNvGrpSpPr>
            <p:nvPr/>
          </p:nvGrpSpPr>
          <p:grpSpPr bwMode="auto">
            <a:xfrm>
              <a:off x="1492" y="2878"/>
              <a:ext cx="548" cy="337"/>
              <a:chOff x="1268" y="3148"/>
              <a:chExt cx="548" cy="337"/>
            </a:xfrm>
          </p:grpSpPr>
          <p:sp>
            <p:nvSpPr>
              <p:cNvPr id="1546250" name="Rectangle 10"/>
              <p:cNvSpPr>
                <a:spLocks noChangeArrowheads="1"/>
              </p:cNvSpPr>
              <p:nvPr/>
            </p:nvSpPr>
            <p:spPr bwMode="auto">
              <a:xfrm>
                <a:off x="1268" y="314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51" name="Rectangle 11"/>
              <p:cNvSpPr>
                <a:spLocks noChangeArrowheads="1"/>
              </p:cNvSpPr>
              <p:nvPr/>
            </p:nvSpPr>
            <p:spPr bwMode="auto">
              <a:xfrm>
                <a:off x="1316" y="317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52" name="Rectangle 12"/>
              <p:cNvSpPr>
                <a:spLocks noChangeArrowheads="1"/>
              </p:cNvSpPr>
              <p:nvPr/>
            </p:nvSpPr>
            <p:spPr bwMode="auto">
              <a:xfrm>
                <a:off x="1364" y="3226"/>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grpSp>
        <p:sp>
          <p:nvSpPr>
            <p:cNvPr id="1546253" name="Rectangle 13"/>
            <p:cNvSpPr>
              <a:spLocks noChangeArrowheads="1"/>
            </p:cNvSpPr>
            <p:nvPr/>
          </p:nvSpPr>
          <p:spPr bwMode="auto">
            <a:xfrm>
              <a:off x="1090" y="3215"/>
              <a:ext cx="424" cy="248"/>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DB2</a:t>
              </a:r>
            </a:p>
          </p:txBody>
        </p:sp>
        <p:sp>
          <p:nvSpPr>
            <p:cNvPr id="1546254" name="Rectangle 14"/>
            <p:cNvSpPr>
              <a:spLocks noChangeArrowheads="1"/>
            </p:cNvSpPr>
            <p:nvPr/>
          </p:nvSpPr>
          <p:spPr bwMode="auto">
            <a:xfrm>
              <a:off x="780" y="2927"/>
              <a:ext cx="424" cy="248"/>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Router</a:t>
              </a:r>
            </a:p>
          </p:txBody>
        </p:sp>
      </p:grpSp>
      <p:grpSp>
        <p:nvGrpSpPr>
          <p:cNvPr id="4" name="Group 15"/>
          <p:cNvGrpSpPr>
            <a:grpSpLocks/>
          </p:cNvGrpSpPr>
          <p:nvPr/>
        </p:nvGrpSpPr>
        <p:grpSpPr bwMode="auto">
          <a:xfrm>
            <a:off x="2621280" y="3399791"/>
            <a:ext cx="1922780" cy="1647190"/>
            <a:chOff x="2385" y="2236"/>
            <a:chExt cx="1514" cy="1449"/>
          </a:xfrm>
        </p:grpSpPr>
        <p:sp>
          <p:nvSpPr>
            <p:cNvPr id="1546256" name="AutoShape 16"/>
            <p:cNvSpPr>
              <a:spLocks noChangeArrowheads="1"/>
            </p:cNvSpPr>
            <p:nvPr/>
          </p:nvSpPr>
          <p:spPr bwMode="auto">
            <a:xfrm>
              <a:off x="2385" y="2236"/>
              <a:ext cx="1514" cy="1449"/>
            </a:xfrm>
            <a:prstGeom prst="roundRect">
              <a:avLst>
                <a:gd name="adj" fmla="val 16667"/>
              </a:avLst>
            </a:prstGeom>
            <a:solidFill>
              <a:schemeClr val="bg1"/>
            </a:solidFill>
            <a:ln w="38100">
              <a:solidFill>
                <a:schemeClr val="tx1"/>
              </a:solidFill>
              <a:round/>
              <a:headEnd/>
              <a:tailEnd/>
            </a:ln>
            <a:effectLst/>
          </p:spPr>
          <p:txBody>
            <a:bodyPr wrap="none" anchor="ctr"/>
            <a:lstStyle/>
            <a:p>
              <a:endParaRPr lang="en-US" sz="1100" dirty="0">
                <a:latin typeface="Arial" charset="0"/>
                <a:cs typeface="Times New Roman" pitchFamily="18" charset="0"/>
              </a:endParaRPr>
            </a:p>
          </p:txBody>
        </p:sp>
        <p:sp>
          <p:nvSpPr>
            <p:cNvPr id="1546257" name="Rectangle 17"/>
            <p:cNvSpPr>
              <a:spLocks noChangeArrowheads="1"/>
            </p:cNvSpPr>
            <p:nvPr/>
          </p:nvSpPr>
          <p:spPr bwMode="auto">
            <a:xfrm>
              <a:off x="2535" y="3465"/>
              <a:ext cx="1249" cy="217"/>
            </a:xfrm>
            <a:prstGeom prst="rect">
              <a:avLst/>
            </a:prstGeom>
            <a:solidFill>
              <a:schemeClr val="bg1"/>
            </a:solidFill>
            <a:ln w="9525">
              <a:noFill/>
              <a:miter lim="800000"/>
              <a:headEnd/>
              <a:tailEnd/>
            </a:ln>
            <a:effectLst/>
          </p:spPr>
          <p:txBody>
            <a:bodyPr wrap="none">
              <a:spAutoFit/>
            </a:bodyPr>
            <a:lstStyle/>
            <a:p>
              <a:pPr eaLnBrk="0" hangingPunct="0"/>
              <a:r>
                <a:rPr lang="en-US" sz="1000" b="1" dirty="0">
                  <a:solidFill>
                    <a:srgbClr val="FF0000"/>
                  </a:solidFill>
                </a:rPr>
                <a:t>E-Trade: online trading</a:t>
              </a:r>
            </a:p>
          </p:txBody>
        </p:sp>
        <p:sp>
          <p:nvSpPr>
            <p:cNvPr id="1546258" name="Rectangle 18"/>
            <p:cNvSpPr>
              <a:spLocks noChangeArrowheads="1"/>
            </p:cNvSpPr>
            <p:nvPr/>
          </p:nvSpPr>
          <p:spPr bwMode="auto">
            <a:xfrm>
              <a:off x="2770" y="2311"/>
              <a:ext cx="602" cy="445"/>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Application</a:t>
              </a:r>
            </a:p>
            <a:p>
              <a:r>
                <a:rPr lang="en-US" sz="1100" dirty="0">
                  <a:latin typeface="Arial" charset="0"/>
                </a:rPr>
                <a:t>Manager</a:t>
              </a:r>
            </a:p>
          </p:txBody>
        </p:sp>
        <p:grpSp>
          <p:nvGrpSpPr>
            <p:cNvPr id="5" name="Group 19"/>
            <p:cNvGrpSpPr>
              <a:grpSpLocks/>
            </p:cNvGrpSpPr>
            <p:nvPr/>
          </p:nvGrpSpPr>
          <p:grpSpPr bwMode="auto">
            <a:xfrm>
              <a:off x="3220" y="2869"/>
              <a:ext cx="548" cy="337"/>
              <a:chOff x="1268" y="3148"/>
              <a:chExt cx="548" cy="337"/>
            </a:xfrm>
          </p:grpSpPr>
          <p:sp>
            <p:nvSpPr>
              <p:cNvPr id="1546260" name="Rectangle 20"/>
              <p:cNvSpPr>
                <a:spLocks noChangeArrowheads="1"/>
              </p:cNvSpPr>
              <p:nvPr/>
            </p:nvSpPr>
            <p:spPr bwMode="auto">
              <a:xfrm>
                <a:off x="1268" y="314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61" name="Rectangle 21"/>
              <p:cNvSpPr>
                <a:spLocks noChangeArrowheads="1"/>
              </p:cNvSpPr>
              <p:nvPr/>
            </p:nvSpPr>
            <p:spPr bwMode="auto">
              <a:xfrm>
                <a:off x="1316" y="317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62" name="Rectangle 22"/>
              <p:cNvSpPr>
                <a:spLocks noChangeArrowheads="1"/>
              </p:cNvSpPr>
              <p:nvPr/>
            </p:nvSpPr>
            <p:spPr bwMode="auto">
              <a:xfrm>
                <a:off x="1364" y="3226"/>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grpSp>
        <p:sp>
          <p:nvSpPr>
            <p:cNvPr id="1546263" name="Rectangle 23"/>
            <p:cNvSpPr>
              <a:spLocks noChangeArrowheads="1"/>
            </p:cNvSpPr>
            <p:nvPr/>
          </p:nvSpPr>
          <p:spPr bwMode="auto">
            <a:xfrm>
              <a:off x="2818" y="3206"/>
              <a:ext cx="424" cy="248"/>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DB2</a:t>
              </a:r>
            </a:p>
          </p:txBody>
        </p:sp>
        <p:sp>
          <p:nvSpPr>
            <p:cNvPr id="1546264" name="Rectangle 24"/>
            <p:cNvSpPr>
              <a:spLocks noChangeArrowheads="1"/>
            </p:cNvSpPr>
            <p:nvPr/>
          </p:nvSpPr>
          <p:spPr bwMode="auto">
            <a:xfrm>
              <a:off x="2508" y="2918"/>
              <a:ext cx="424" cy="248"/>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Router</a:t>
              </a:r>
            </a:p>
          </p:txBody>
        </p:sp>
      </p:grpSp>
      <p:sp>
        <p:nvSpPr>
          <p:cNvPr id="1546265" name="Rectangle 25"/>
          <p:cNvSpPr>
            <a:spLocks noChangeArrowheads="1"/>
          </p:cNvSpPr>
          <p:nvPr/>
        </p:nvSpPr>
        <p:spPr bwMode="auto">
          <a:xfrm>
            <a:off x="180340" y="4546600"/>
            <a:ext cx="2834640" cy="3121660"/>
          </a:xfrm>
          <a:prstGeom prst="rect">
            <a:avLst/>
          </a:prstGeom>
          <a:noFill/>
          <a:ln w="9525">
            <a:noFill/>
            <a:miter lim="800000"/>
            <a:headEnd/>
            <a:tailEnd/>
          </a:ln>
          <a:effectLst/>
        </p:spPr>
        <p:txBody>
          <a:bodyPr lIns="73152" tIns="36576" rIns="73152" bIns="36576"/>
          <a:lstStyle/>
          <a:p>
            <a:pPr marL="182880" indent="-182880">
              <a:spcBef>
                <a:spcPct val="25000"/>
              </a:spcBef>
              <a:buClr>
                <a:schemeClr val="accent2"/>
              </a:buClr>
              <a:buSzPct val="50000"/>
            </a:pPr>
            <a:endParaRPr lang="en-US" sz="1600" dirty="0">
              <a:solidFill>
                <a:schemeClr val="bg1"/>
              </a:solidFill>
              <a:latin typeface="Arial" charset="0"/>
            </a:endParaRPr>
          </a:p>
        </p:txBody>
      </p:sp>
      <p:sp>
        <p:nvSpPr>
          <p:cNvPr id="1546266" name="AutoShape 26"/>
          <p:cNvSpPr>
            <a:spLocks noChangeArrowheads="1"/>
          </p:cNvSpPr>
          <p:nvPr/>
        </p:nvSpPr>
        <p:spPr bwMode="auto">
          <a:xfrm>
            <a:off x="4886960" y="3411220"/>
            <a:ext cx="1922780" cy="1605280"/>
          </a:xfrm>
          <a:prstGeom prst="roundRect">
            <a:avLst>
              <a:gd name="adj" fmla="val 16667"/>
            </a:avLst>
          </a:prstGeom>
          <a:solidFill>
            <a:schemeClr val="bg1"/>
          </a:solidFill>
          <a:ln w="38100">
            <a:solidFill>
              <a:schemeClr val="tx1"/>
            </a:solidFill>
            <a:round/>
            <a:headEnd/>
            <a:tailEnd/>
          </a:ln>
          <a:effectLst/>
        </p:spPr>
        <p:txBody>
          <a:bodyPr wrap="none" lIns="73152" tIns="36576" rIns="73152" bIns="36576" anchor="ctr"/>
          <a:lstStyle/>
          <a:p>
            <a:endParaRPr lang="en-US" sz="1100" dirty="0">
              <a:latin typeface="Arial" charset="0"/>
              <a:cs typeface="Times New Roman" pitchFamily="18" charset="0"/>
            </a:endParaRPr>
          </a:p>
        </p:txBody>
      </p:sp>
      <p:sp>
        <p:nvSpPr>
          <p:cNvPr id="1546267" name="Rectangle 27"/>
          <p:cNvSpPr>
            <a:spLocks noChangeArrowheads="1"/>
          </p:cNvSpPr>
          <p:nvPr/>
        </p:nvSpPr>
        <p:spPr bwMode="auto">
          <a:xfrm>
            <a:off x="5039360" y="4772660"/>
            <a:ext cx="1633717" cy="227755"/>
          </a:xfrm>
          <a:prstGeom prst="rect">
            <a:avLst/>
          </a:prstGeom>
          <a:solidFill>
            <a:schemeClr val="bg1"/>
          </a:solidFill>
          <a:ln w="9525">
            <a:noFill/>
            <a:miter lim="800000"/>
            <a:headEnd/>
            <a:tailEnd/>
          </a:ln>
          <a:effectLst/>
        </p:spPr>
        <p:txBody>
          <a:bodyPr wrap="none" lIns="73152" tIns="36576" rIns="73152" bIns="36576">
            <a:spAutoFit/>
          </a:bodyPr>
          <a:lstStyle/>
          <a:p>
            <a:pPr eaLnBrk="0" hangingPunct="0"/>
            <a:r>
              <a:rPr lang="en-US" sz="1000" b="1" dirty="0">
                <a:solidFill>
                  <a:srgbClr val="FF0000"/>
                </a:solidFill>
              </a:rPr>
              <a:t>Citibank: online banking</a:t>
            </a:r>
          </a:p>
        </p:txBody>
      </p:sp>
      <p:sp>
        <p:nvSpPr>
          <p:cNvPr id="1546268" name="Rectangle 28"/>
          <p:cNvSpPr>
            <a:spLocks noChangeArrowheads="1"/>
          </p:cNvSpPr>
          <p:nvPr/>
        </p:nvSpPr>
        <p:spPr bwMode="auto">
          <a:xfrm>
            <a:off x="5375911" y="3493771"/>
            <a:ext cx="764540" cy="494030"/>
          </a:xfrm>
          <a:prstGeom prst="rect">
            <a:avLst/>
          </a:prstGeom>
          <a:solidFill>
            <a:schemeClr val="bg1"/>
          </a:solidFill>
          <a:ln w="28575">
            <a:solidFill>
              <a:schemeClr val="tx1"/>
            </a:solidFill>
            <a:miter lim="800000"/>
            <a:headEnd/>
            <a:tailEnd/>
          </a:ln>
          <a:effectLst/>
        </p:spPr>
        <p:txBody>
          <a:bodyPr wrap="none" lIns="73152" tIns="36576" rIns="73152" bIns="36576" anchor="ctr"/>
          <a:lstStyle/>
          <a:p>
            <a:r>
              <a:rPr lang="en-US" sz="1100" dirty="0">
                <a:latin typeface="Arial" charset="0"/>
              </a:rPr>
              <a:t>Application</a:t>
            </a:r>
          </a:p>
          <a:p>
            <a:r>
              <a:rPr lang="en-US" sz="1100" dirty="0">
                <a:latin typeface="Arial" charset="0"/>
              </a:rPr>
              <a:t>Manager</a:t>
            </a:r>
          </a:p>
        </p:txBody>
      </p:sp>
      <p:grpSp>
        <p:nvGrpSpPr>
          <p:cNvPr id="6" name="Group 29"/>
          <p:cNvGrpSpPr>
            <a:grpSpLocks/>
          </p:cNvGrpSpPr>
          <p:nvPr/>
        </p:nvGrpSpPr>
        <p:grpSpPr bwMode="auto">
          <a:xfrm>
            <a:off x="5947410" y="4112260"/>
            <a:ext cx="695960" cy="373380"/>
            <a:chOff x="1268" y="3148"/>
            <a:chExt cx="548" cy="337"/>
          </a:xfrm>
        </p:grpSpPr>
        <p:sp>
          <p:nvSpPr>
            <p:cNvPr id="1546270" name="Rectangle 30"/>
            <p:cNvSpPr>
              <a:spLocks noChangeArrowheads="1"/>
            </p:cNvSpPr>
            <p:nvPr/>
          </p:nvSpPr>
          <p:spPr bwMode="auto">
            <a:xfrm>
              <a:off x="1268" y="314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71" name="Rectangle 31"/>
            <p:cNvSpPr>
              <a:spLocks noChangeArrowheads="1"/>
            </p:cNvSpPr>
            <p:nvPr/>
          </p:nvSpPr>
          <p:spPr bwMode="auto">
            <a:xfrm>
              <a:off x="1316" y="3178"/>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sp>
          <p:nvSpPr>
            <p:cNvPr id="1546272" name="Rectangle 32"/>
            <p:cNvSpPr>
              <a:spLocks noChangeArrowheads="1"/>
            </p:cNvSpPr>
            <p:nvPr/>
          </p:nvSpPr>
          <p:spPr bwMode="auto">
            <a:xfrm>
              <a:off x="1364" y="3226"/>
              <a:ext cx="452" cy="259"/>
            </a:xfrm>
            <a:prstGeom prst="rect">
              <a:avLst/>
            </a:prstGeom>
            <a:solidFill>
              <a:schemeClr val="bg1"/>
            </a:solidFill>
            <a:ln w="28575">
              <a:solidFill>
                <a:schemeClr val="tx1"/>
              </a:solidFill>
              <a:miter lim="800000"/>
              <a:headEnd/>
              <a:tailEnd/>
            </a:ln>
            <a:effectLst/>
          </p:spPr>
          <p:txBody>
            <a:bodyPr wrap="none" anchor="ctr"/>
            <a:lstStyle/>
            <a:p>
              <a:r>
                <a:rPr lang="en-US" sz="1100" dirty="0">
                  <a:latin typeface="Arial" charset="0"/>
                </a:rPr>
                <a:t>Servers</a:t>
              </a:r>
            </a:p>
          </p:txBody>
        </p:sp>
      </p:grpSp>
      <p:sp>
        <p:nvSpPr>
          <p:cNvPr id="1546273" name="Rectangle 33"/>
          <p:cNvSpPr>
            <a:spLocks noChangeArrowheads="1"/>
          </p:cNvSpPr>
          <p:nvPr/>
        </p:nvSpPr>
        <p:spPr bwMode="auto">
          <a:xfrm>
            <a:off x="5436870" y="4485640"/>
            <a:ext cx="538480" cy="274320"/>
          </a:xfrm>
          <a:prstGeom prst="rect">
            <a:avLst/>
          </a:prstGeom>
          <a:solidFill>
            <a:schemeClr val="bg1"/>
          </a:solidFill>
          <a:ln w="28575">
            <a:solidFill>
              <a:schemeClr val="tx1"/>
            </a:solidFill>
            <a:miter lim="800000"/>
            <a:headEnd/>
            <a:tailEnd/>
          </a:ln>
          <a:effectLst/>
        </p:spPr>
        <p:txBody>
          <a:bodyPr wrap="none" lIns="73152" tIns="36576" rIns="73152" bIns="36576" anchor="ctr"/>
          <a:lstStyle/>
          <a:p>
            <a:r>
              <a:rPr lang="en-US" sz="1100" dirty="0">
                <a:latin typeface="Arial" charset="0"/>
              </a:rPr>
              <a:t>DB2</a:t>
            </a:r>
          </a:p>
        </p:txBody>
      </p:sp>
      <p:sp>
        <p:nvSpPr>
          <p:cNvPr id="1546274" name="Rectangle 34"/>
          <p:cNvSpPr>
            <a:spLocks noChangeArrowheads="1"/>
          </p:cNvSpPr>
          <p:nvPr/>
        </p:nvSpPr>
        <p:spPr bwMode="auto">
          <a:xfrm>
            <a:off x="5043170" y="4166870"/>
            <a:ext cx="538480" cy="274320"/>
          </a:xfrm>
          <a:prstGeom prst="rect">
            <a:avLst/>
          </a:prstGeom>
          <a:solidFill>
            <a:schemeClr val="bg1"/>
          </a:solidFill>
          <a:ln w="28575">
            <a:solidFill>
              <a:schemeClr val="tx1"/>
            </a:solidFill>
            <a:miter lim="800000"/>
            <a:headEnd/>
            <a:tailEnd/>
          </a:ln>
          <a:effectLst/>
        </p:spPr>
        <p:txBody>
          <a:bodyPr wrap="none" lIns="73152" tIns="36576" rIns="73152" bIns="36576" anchor="ctr"/>
          <a:lstStyle/>
          <a:p>
            <a:r>
              <a:rPr lang="en-US" sz="1100" dirty="0">
                <a:latin typeface="Arial" charset="0"/>
              </a:rPr>
              <a:t>Router</a:t>
            </a:r>
          </a:p>
        </p:txBody>
      </p:sp>
      <p:sp>
        <p:nvSpPr>
          <p:cNvPr id="1546275" name="Rectangle 35"/>
          <p:cNvSpPr>
            <a:spLocks noChangeArrowheads="1"/>
          </p:cNvSpPr>
          <p:nvPr/>
        </p:nvSpPr>
        <p:spPr bwMode="auto">
          <a:xfrm>
            <a:off x="1569720" y="3589020"/>
            <a:ext cx="637540" cy="251460"/>
          </a:xfrm>
          <a:prstGeom prst="rect">
            <a:avLst/>
          </a:prstGeom>
          <a:solidFill>
            <a:srgbClr val="00FF00"/>
          </a:solidFill>
          <a:ln w="9525" algn="ctr">
            <a:solidFill>
              <a:schemeClr val="tx1"/>
            </a:solidFill>
            <a:miter lim="800000"/>
            <a:headEnd/>
            <a:tailEnd/>
          </a:ln>
          <a:effectLst/>
        </p:spPr>
        <p:txBody>
          <a:bodyPr lIns="73152" tIns="36576" rIns="73152" bIns="36576" anchor="ctr">
            <a:spAutoFit/>
          </a:bodyPr>
          <a:lstStyle/>
          <a:p>
            <a:r>
              <a:rPr lang="en-US" sz="1100" dirty="0"/>
              <a:t>SLA $$</a:t>
            </a:r>
          </a:p>
        </p:txBody>
      </p:sp>
      <p:sp>
        <p:nvSpPr>
          <p:cNvPr id="1546276" name="Rectangle 36"/>
          <p:cNvSpPr>
            <a:spLocks noChangeArrowheads="1"/>
          </p:cNvSpPr>
          <p:nvPr/>
        </p:nvSpPr>
        <p:spPr bwMode="auto">
          <a:xfrm>
            <a:off x="3906520" y="3589020"/>
            <a:ext cx="637540" cy="251460"/>
          </a:xfrm>
          <a:prstGeom prst="rect">
            <a:avLst/>
          </a:prstGeom>
          <a:solidFill>
            <a:srgbClr val="00FF00"/>
          </a:solidFill>
          <a:ln w="9525" algn="ctr">
            <a:solidFill>
              <a:schemeClr val="tx1"/>
            </a:solidFill>
            <a:miter lim="800000"/>
            <a:headEnd/>
            <a:tailEnd/>
          </a:ln>
          <a:effectLst/>
        </p:spPr>
        <p:txBody>
          <a:bodyPr lIns="73152" tIns="36576" rIns="73152" bIns="36576" anchor="ctr">
            <a:spAutoFit/>
          </a:bodyPr>
          <a:lstStyle/>
          <a:p>
            <a:r>
              <a:rPr lang="en-US" sz="1100" dirty="0"/>
              <a:t>SLA $$</a:t>
            </a:r>
          </a:p>
        </p:txBody>
      </p:sp>
      <p:sp>
        <p:nvSpPr>
          <p:cNvPr id="1546277" name="Rectangle 37"/>
          <p:cNvSpPr>
            <a:spLocks noChangeArrowheads="1"/>
          </p:cNvSpPr>
          <p:nvPr/>
        </p:nvSpPr>
        <p:spPr bwMode="auto">
          <a:xfrm>
            <a:off x="6172200" y="3589020"/>
            <a:ext cx="637540" cy="251460"/>
          </a:xfrm>
          <a:prstGeom prst="rect">
            <a:avLst/>
          </a:prstGeom>
          <a:solidFill>
            <a:srgbClr val="00FF00"/>
          </a:solidFill>
          <a:ln w="9525" algn="ctr">
            <a:solidFill>
              <a:srgbClr val="339933"/>
            </a:solidFill>
            <a:miter lim="800000"/>
            <a:headEnd/>
            <a:tailEnd/>
          </a:ln>
          <a:effectLst/>
        </p:spPr>
        <p:txBody>
          <a:bodyPr lIns="73152" tIns="36576" rIns="73152" bIns="36576" anchor="ctr">
            <a:spAutoFit/>
          </a:bodyPr>
          <a:lstStyle/>
          <a:p>
            <a:r>
              <a:rPr lang="en-US" sz="1100" dirty="0"/>
              <a:t>SLA $$</a:t>
            </a:r>
          </a:p>
        </p:txBody>
      </p:sp>
      <p:sp>
        <p:nvSpPr>
          <p:cNvPr id="1546278" name="Rectangle 38"/>
          <p:cNvSpPr>
            <a:spLocks noChangeArrowheads="1"/>
          </p:cNvSpPr>
          <p:nvPr/>
        </p:nvSpPr>
        <p:spPr bwMode="auto">
          <a:xfrm>
            <a:off x="3201671" y="2688591"/>
            <a:ext cx="744220" cy="429260"/>
          </a:xfrm>
          <a:prstGeom prst="rect">
            <a:avLst/>
          </a:prstGeom>
          <a:solidFill>
            <a:srgbClr val="FFFF00"/>
          </a:solidFill>
          <a:ln w="28575">
            <a:solidFill>
              <a:schemeClr val="tx1"/>
            </a:solidFill>
            <a:miter lim="800000"/>
            <a:headEnd/>
            <a:tailEnd/>
          </a:ln>
          <a:effectLst/>
        </p:spPr>
        <p:txBody>
          <a:bodyPr wrap="none" lIns="73152" tIns="36576" rIns="73152" bIns="36576" anchor="ctr"/>
          <a:lstStyle/>
          <a:p>
            <a:r>
              <a:rPr lang="en-US" sz="1100" b="1" dirty="0">
                <a:latin typeface="Arial" charset="0"/>
              </a:rPr>
              <a:t>Resource</a:t>
            </a:r>
          </a:p>
          <a:p>
            <a:r>
              <a:rPr lang="en-US" sz="1100" b="1" dirty="0">
                <a:latin typeface="Arial" charset="0"/>
              </a:rPr>
              <a:t>Arbiter</a:t>
            </a:r>
          </a:p>
        </p:txBody>
      </p:sp>
      <p:sp>
        <p:nvSpPr>
          <p:cNvPr id="1546279" name="Line 39"/>
          <p:cNvSpPr>
            <a:spLocks noChangeShapeType="1"/>
          </p:cNvSpPr>
          <p:nvPr/>
        </p:nvSpPr>
        <p:spPr bwMode="auto">
          <a:xfrm flipV="1">
            <a:off x="2084070" y="3117850"/>
            <a:ext cx="1087120" cy="264160"/>
          </a:xfrm>
          <a:prstGeom prst="line">
            <a:avLst/>
          </a:prstGeom>
          <a:noFill/>
          <a:ln w="38100">
            <a:solidFill>
              <a:schemeClr val="tx1"/>
            </a:solidFill>
            <a:round/>
            <a:headEnd type="stealth" w="med" len="med"/>
            <a:tailEnd type="stealth" w="med" len="med"/>
          </a:ln>
          <a:effectLst/>
        </p:spPr>
        <p:txBody>
          <a:bodyPr lIns="73152" tIns="36576" rIns="73152" bIns="36576" anchor="ctr">
            <a:spAutoFit/>
          </a:bodyPr>
          <a:lstStyle/>
          <a:p>
            <a:endParaRPr lang="en-US"/>
          </a:p>
        </p:txBody>
      </p:sp>
      <p:sp>
        <p:nvSpPr>
          <p:cNvPr id="1546280" name="Line 40"/>
          <p:cNvSpPr>
            <a:spLocks noChangeShapeType="1"/>
          </p:cNvSpPr>
          <p:nvPr/>
        </p:nvSpPr>
        <p:spPr bwMode="auto">
          <a:xfrm flipH="1" flipV="1">
            <a:off x="4000500" y="3117850"/>
            <a:ext cx="1087120" cy="264160"/>
          </a:xfrm>
          <a:prstGeom prst="line">
            <a:avLst/>
          </a:prstGeom>
          <a:noFill/>
          <a:ln w="38100">
            <a:solidFill>
              <a:schemeClr val="tx1"/>
            </a:solidFill>
            <a:round/>
            <a:headEnd type="stealth" w="med" len="med"/>
            <a:tailEnd type="stealth" w="med" len="med"/>
          </a:ln>
          <a:effectLst/>
        </p:spPr>
        <p:txBody>
          <a:bodyPr lIns="73152" tIns="36576" rIns="73152" bIns="36576" anchor="ctr">
            <a:spAutoFit/>
          </a:bodyPr>
          <a:lstStyle/>
          <a:p>
            <a:endParaRPr lang="en-US"/>
          </a:p>
        </p:txBody>
      </p:sp>
      <p:sp>
        <p:nvSpPr>
          <p:cNvPr id="1546281" name="Line 41"/>
          <p:cNvSpPr>
            <a:spLocks noChangeShapeType="1"/>
          </p:cNvSpPr>
          <p:nvPr/>
        </p:nvSpPr>
        <p:spPr bwMode="auto">
          <a:xfrm flipH="1" flipV="1">
            <a:off x="3571240" y="3157221"/>
            <a:ext cx="0" cy="242570"/>
          </a:xfrm>
          <a:prstGeom prst="line">
            <a:avLst/>
          </a:prstGeom>
          <a:noFill/>
          <a:ln w="38100">
            <a:solidFill>
              <a:schemeClr val="tx1"/>
            </a:solidFill>
            <a:round/>
            <a:headEnd type="stealth" w="med" len="med"/>
            <a:tailEnd type="stealth" w="med" len="med"/>
          </a:ln>
          <a:effectLst/>
        </p:spPr>
        <p:txBody>
          <a:bodyPr lIns="73152" tIns="36576" rIns="73152" bIns="36576" anchor="ctr">
            <a:spAutoFit/>
          </a:bodyPr>
          <a:lstStyle/>
          <a:p>
            <a:endParaRPr lang="en-US"/>
          </a:p>
        </p:txBody>
      </p:sp>
      <p:sp>
        <p:nvSpPr>
          <p:cNvPr id="1546282" name="Text Box 42"/>
          <p:cNvSpPr txBox="1">
            <a:spLocks noChangeArrowheads="1"/>
          </p:cNvSpPr>
          <p:nvPr/>
        </p:nvSpPr>
        <p:spPr bwMode="auto">
          <a:xfrm>
            <a:off x="316231" y="1907540"/>
            <a:ext cx="1465401" cy="366254"/>
          </a:xfrm>
          <a:prstGeom prst="rect">
            <a:avLst/>
          </a:prstGeom>
          <a:noFill/>
          <a:ln w="9525" algn="ctr">
            <a:noFill/>
            <a:miter lim="800000"/>
            <a:headEnd/>
            <a:tailEnd/>
          </a:ln>
          <a:effectLst/>
        </p:spPr>
        <p:txBody>
          <a:bodyPr wrap="none" lIns="73152" tIns="36576" rIns="73152" bIns="36576">
            <a:spAutoFit/>
          </a:bodyPr>
          <a:lstStyle/>
          <a:p>
            <a:r>
              <a:rPr lang="en-US" sz="1900" dirty="0"/>
              <a:t>Data Center</a:t>
            </a:r>
          </a:p>
        </p:txBody>
      </p:sp>
      <p:sp>
        <p:nvSpPr>
          <p:cNvPr id="1546283" name="AutoShape 43"/>
          <p:cNvSpPr>
            <a:spLocks noChangeArrowheads="1"/>
          </p:cNvSpPr>
          <p:nvPr/>
        </p:nvSpPr>
        <p:spPr bwMode="auto">
          <a:xfrm>
            <a:off x="4290060" y="1907541"/>
            <a:ext cx="2171700" cy="781050"/>
          </a:xfrm>
          <a:prstGeom prst="cloudCallout">
            <a:avLst>
              <a:gd name="adj1" fmla="val -61755"/>
              <a:gd name="adj2" fmla="val 66097"/>
            </a:avLst>
          </a:prstGeom>
          <a:solidFill>
            <a:srgbClr val="BFC8FD"/>
          </a:solidFill>
          <a:ln w="9525">
            <a:solidFill>
              <a:schemeClr val="tx1"/>
            </a:solidFill>
            <a:round/>
            <a:headEnd/>
            <a:tailEnd/>
          </a:ln>
          <a:effectLst/>
        </p:spPr>
        <p:txBody>
          <a:bodyPr lIns="73152" tIns="36576" rIns="73152" bIns="36576" anchor="ctr"/>
          <a:lstStyle/>
          <a:p>
            <a:r>
              <a:rPr lang="en-US" sz="1100" dirty="0"/>
              <a:t>Maximize business value across all</a:t>
            </a:r>
            <a:r>
              <a:rPr lang="en-US" sz="1100" dirty="0">
                <a:solidFill>
                  <a:schemeClr val="bg1"/>
                </a:solidFill>
              </a:rPr>
              <a:t> </a:t>
            </a:r>
            <a:r>
              <a:rPr lang="en-US" sz="1100" dirty="0"/>
              <a:t>customers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BA5CCE2-EADE-446B-80D7-F413BD3AEA2E}" type="slidenum">
              <a:rPr lang="en-US"/>
              <a:pPr/>
              <a:t>18</a:t>
            </a:fld>
            <a:endParaRPr lang="en-US"/>
          </a:p>
        </p:txBody>
      </p:sp>
      <p:sp>
        <p:nvSpPr>
          <p:cNvPr id="1822722"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22723"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lvl="1">
              <a:lnSpc>
                <a:spcPct val="115000"/>
              </a:lnSpc>
              <a:spcBef>
                <a:spcPct val="30000"/>
              </a:spcBef>
            </a:pPr>
            <a:r>
              <a:rPr lang="en-US" sz="1600" dirty="0">
                <a:solidFill>
                  <a:schemeClr val="folHlink"/>
                </a:solidFill>
              </a:rPr>
              <a:t> Scenario: Online server allocation in Internet Data Center</a:t>
            </a:r>
          </a:p>
          <a:p>
            <a:pPr lvl="1">
              <a:lnSpc>
                <a:spcPct val="115000"/>
              </a:lnSpc>
              <a:spcBef>
                <a:spcPct val="30000"/>
              </a:spcBef>
            </a:pPr>
            <a:r>
              <a:rPr lang="en-US" sz="1600" dirty="0"/>
              <a:t> </a:t>
            </a:r>
            <a:r>
              <a:rPr lang="en-US" sz="1600" u="sng" dirty="0"/>
              <a:t>Data Center Prototype Implementation:</a:t>
            </a:r>
          </a:p>
          <a:p>
            <a:pPr lvl="2">
              <a:lnSpc>
                <a:spcPct val="115000"/>
              </a:lnSpc>
              <a:spcBef>
                <a:spcPct val="30000"/>
              </a:spcBef>
            </a:pPr>
            <a:r>
              <a:rPr lang="en-US" sz="1400" dirty="0"/>
              <a:t>Real servers: Linux cluster (X series machines)</a:t>
            </a:r>
          </a:p>
          <a:p>
            <a:pPr lvl="2">
              <a:lnSpc>
                <a:spcPct val="115000"/>
              </a:lnSpc>
              <a:spcBef>
                <a:spcPct val="30000"/>
              </a:spcBef>
            </a:pPr>
            <a:r>
              <a:rPr lang="en-US" sz="1400" dirty="0"/>
              <a:t>Realistic Web-based workload: </a:t>
            </a:r>
            <a:r>
              <a:rPr lang="en-US" sz="1400" b="1" dirty="0">
                <a:solidFill>
                  <a:srgbClr val="000099"/>
                </a:solidFill>
              </a:rPr>
              <a:t>Trade3</a:t>
            </a:r>
            <a:r>
              <a:rPr lang="en-US" sz="1400" dirty="0">
                <a:solidFill>
                  <a:srgbClr val="000099"/>
                </a:solidFill>
              </a:rPr>
              <a:t> </a:t>
            </a:r>
            <a:r>
              <a:rPr lang="en-US" sz="1400" dirty="0"/>
              <a:t>(online trading emulation)</a:t>
            </a:r>
          </a:p>
          <a:p>
            <a:pPr lvl="3">
              <a:lnSpc>
                <a:spcPct val="115000"/>
              </a:lnSpc>
              <a:spcBef>
                <a:spcPct val="30000"/>
              </a:spcBef>
            </a:pPr>
            <a:r>
              <a:rPr lang="en-US" sz="1300" dirty="0"/>
              <a:t>Runs on top of </a:t>
            </a:r>
            <a:r>
              <a:rPr lang="en-US" sz="1300" dirty="0" err="1"/>
              <a:t>WebSphere</a:t>
            </a:r>
            <a:r>
              <a:rPr lang="en-US" sz="1300" dirty="0"/>
              <a:t> and DB2</a:t>
            </a:r>
          </a:p>
          <a:p>
            <a:pPr lvl="2">
              <a:lnSpc>
                <a:spcPct val="115000"/>
              </a:lnSpc>
              <a:spcBef>
                <a:spcPct val="30000"/>
              </a:spcBef>
            </a:pPr>
            <a:r>
              <a:rPr lang="en-US" sz="1400" dirty="0"/>
              <a:t>Realistic time-varying demand generation:</a:t>
            </a:r>
          </a:p>
          <a:p>
            <a:pPr lvl="3">
              <a:lnSpc>
                <a:spcPct val="115000"/>
              </a:lnSpc>
              <a:spcBef>
                <a:spcPct val="30000"/>
              </a:spcBef>
            </a:pPr>
            <a:r>
              <a:rPr lang="en-US" sz="1300" dirty="0"/>
              <a:t>Open-loop scenario: Poisson HTTP requests; mean arrival rate </a:t>
            </a:r>
            <a:r>
              <a:rPr lang="en-US" sz="1400" b="1" dirty="0">
                <a:solidFill>
                  <a:srgbClr val="FF0000"/>
                </a:solidFill>
                <a:sym typeface="Math A" pitchFamily="18" charset="2"/>
              </a:rPr>
              <a:t> </a:t>
            </a:r>
            <a:r>
              <a:rPr lang="en-US" sz="1300" dirty="0">
                <a:sym typeface="Math A" pitchFamily="18" charset="2"/>
              </a:rPr>
              <a:t> </a:t>
            </a:r>
            <a:r>
              <a:rPr lang="en-US" sz="1300" dirty="0"/>
              <a:t>varies with time</a:t>
            </a:r>
          </a:p>
          <a:p>
            <a:pPr lvl="3">
              <a:lnSpc>
                <a:spcPct val="115000"/>
              </a:lnSpc>
              <a:spcBef>
                <a:spcPct val="30000"/>
              </a:spcBef>
            </a:pPr>
            <a:r>
              <a:rPr lang="en-US" sz="1300" dirty="0"/>
              <a:t>Closed-loop scenario: Finite number of customers </a:t>
            </a:r>
            <a:r>
              <a:rPr lang="en-US" sz="1300" b="1" dirty="0">
                <a:solidFill>
                  <a:srgbClr val="FF0000"/>
                </a:solidFill>
              </a:rPr>
              <a:t>M</a:t>
            </a:r>
            <a:r>
              <a:rPr lang="en-US" sz="1300" dirty="0"/>
              <a:t> with fixed mean think time; </a:t>
            </a:r>
            <a:r>
              <a:rPr lang="en-US" sz="1300" b="1" dirty="0">
                <a:solidFill>
                  <a:srgbClr val="FF0000"/>
                </a:solidFill>
              </a:rPr>
              <a:t>M</a:t>
            </a:r>
            <a:r>
              <a:rPr lang="en-US" sz="1300" dirty="0"/>
              <a:t> varies with time</a:t>
            </a:r>
          </a:p>
          <a:p>
            <a:pPr lvl="3">
              <a:lnSpc>
                <a:spcPct val="115000"/>
              </a:lnSpc>
              <a:spcBef>
                <a:spcPct val="30000"/>
              </a:spcBef>
            </a:pPr>
            <a:r>
              <a:rPr lang="en-US" sz="1300" dirty="0"/>
              <a:t>Use </a:t>
            </a:r>
            <a:r>
              <a:rPr lang="en-US" sz="1300" dirty="0" err="1"/>
              <a:t>Squillante</a:t>
            </a:r>
            <a:r>
              <a:rPr lang="en-US" sz="1300" dirty="0"/>
              <a:t>-Yao-Zhang time-series model to vary </a:t>
            </a:r>
            <a:r>
              <a:rPr lang="en-US" sz="1300" b="1" dirty="0">
                <a:solidFill>
                  <a:srgbClr val="FF0000"/>
                </a:solidFill>
              </a:rPr>
              <a:t>M</a:t>
            </a:r>
            <a:r>
              <a:rPr lang="en-US" sz="1300" dirty="0"/>
              <a:t> or </a:t>
            </a:r>
            <a:r>
              <a:rPr lang="en-US" sz="1400" b="1" dirty="0">
                <a:solidFill>
                  <a:srgbClr val="FF0000"/>
                </a:solidFill>
                <a:sym typeface="Math A" pitchFamily="18" charset="2"/>
              </a:rPr>
              <a:t></a:t>
            </a:r>
            <a:r>
              <a:rPr lang="en-US" sz="1400" dirty="0">
                <a:sym typeface="Math A" pitchFamily="18" charset="2"/>
              </a:rPr>
              <a:t> </a:t>
            </a:r>
            <a:r>
              <a:rPr lang="en-US" sz="1300" dirty="0">
                <a:sym typeface="Math A" pitchFamily="18" charset="2"/>
              </a:rPr>
              <a:t>above</a:t>
            </a:r>
            <a:endParaRPr lang="en-US" sz="1100" dirty="0"/>
          </a:p>
          <a:p>
            <a:pPr lvl="2">
              <a:lnSpc>
                <a:spcPct val="115000"/>
              </a:lnSpc>
              <a:spcBef>
                <a:spcPct val="30000"/>
              </a:spcBef>
            </a:pPr>
            <a:endParaRPr lang="en-US" sz="1300" dirty="0"/>
          </a:p>
          <a:p>
            <a:endParaRPr lang="en-US" sz="3200" dirty="0"/>
          </a:p>
          <a:p>
            <a:endParaRPr lang="en-US" sz="3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1"/>
          </p:nvPr>
        </p:nvSpPr>
        <p:spPr/>
        <p:txBody>
          <a:bodyPr/>
          <a:lstStyle/>
          <a:p>
            <a:fld id="{E818DBA0-1AC5-4D2D-9488-4F1031199357}" type="slidenum">
              <a:rPr lang="en-US"/>
              <a:pPr/>
              <a:t>19</a:t>
            </a:fld>
            <a:endParaRPr lang="en-US"/>
          </a:p>
        </p:txBody>
      </p:sp>
      <p:sp>
        <p:nvSpPr>
          <p:cNvPr id="1548290" name="Rectangle 2"/>
          <p:cNvSpPr>
            <a:spLocks noGrp="1" noChangeArrowheads="1"/>
          </p:cNvSpPr>
          <p:nvPr>
            <p:ph type="title"/>
          </p:nvPr>
        </p:nvSpPr>
        <p:spPr>
          <a:xfrm>
            <a:off x="1" y="381000"/>
            <a:ext cx="6521450" cy="731520"/>
          </a:xfrm>
        </p:spPr>
        <p:txBody>
          <a:bodyPr>
            <a:normAutofit fontScale="90000"/>
          </a:bodyPr>
          <a:lstStyle/>
          <a:p>
            <a:r>
              <a:rPr lang="en-US" sz="2600" dirty="0">
                <a:solidFill>
                  <a:srgbClr val="0000CC"/>
                </a:solidFill>
              </a:rPr>
              <a:t>Data Center Prototype: Experimental setup</a:t>
            </a:r>
            <a:endParaRPr lang="en-US" sz="1900" dirty="0">
              <a:solidFill>
                <a:srgbClr val="0000CC"/>
              </a:solidFill>
            </a:endParaRPr>
          </a:p>
        </p:txBody>
      </p:sp>
      <p:sp>
        <p:nvSpPr>
          <p:cNvPr id="1548291" name="Rectangle 3"/>
          <p:cNvSpPr>
            <a:spLocks noChangeArrowheads="1"/>
          </p:cNvSpPr>
          <p:nvPr/>
        </p:nvSpPr>
        <p:spPr bwMode="auto">
          <a:xfrm>
            <a:off x="180340" y="4546600"/>
            <a:ext cx="2834640" cy="3121660"/>
          </a:xfrm>
          <a:prstGeom prst="rect">
            <a:avLst/>
          </a:prstGeom>
          <a:noFill/>
          <a:ln w="9525">
            <a:noFill/>
            <a:miter lim="800000"/>
            <a:headEnd/>
            <a:tailEnd/>
          </a:ln>
          <a:effectLst/>
        </p:spPr>
        <p:txBody>
          <a:bodyPr lIns="73152" tIns="36576" rIns="73152" bIns="36576"/>
          <a:lstStyle/>
          <a:p>
            <a:pPr marL="182880" indent="-182880">
              <a:spcBef>
                <a:spcPct val="25000"/>
              </a:spcBef>
              <a:buClr>
                <a:schemeClr val="accent2"/>
              </a:buClr>
              <a:buSzPct val="50000"/>
            </a:pPr>
            <a:endParaRPr lang="en-US" sz="1600" dirty="0">
              <a:solidFill>
                <a:schemeClr val="bg1"/>
              </a:solidFill>
              <a:latin typeface="Arial" charset="0"/>
            </a:endParaRPr>
          </a:p>
        </p:txBody>
      </p:sp>
      <p:sp>
        <p:nvSpPr>
          <p:cNvPr id="1548293" name="Rectangle 5"/>
          <p:cNvSpPr>
            <a:spLocks noChangeArrowheads="1"/>
          </p:cNvSpPr>
          <p:nvPr/>
        </p:nvSpPr>
        <p:spPr bwMode="auto">
          <a:xfrm>
            <a:off x="0" y="1156971"/>
            <a:ext cx="7315200" cy="3536950"/>
          </a:xfrm>
          <a:prstGeom prst="rect">
            <a:avLst/>
          </a:prstGeom>
          <a:solidFill>
            <a:srgbClr val="DCE0FE"/>
          </a:solidFill>
          <a:ln w="9525" algn="ctr">
            <a:solidFill>
              <a:schemeClr val="bg1"/>
            </a:solidFill>
            <a:miter lim="800000"/>
            <a:headEnd/>
            <a:tailEnd/>
          </a:ln>
          <a:effectLst/>
        </p:spPr>
        <p:txBody>
          <a:bodyPr wrap="none" lIns="73152" tIns="36576" rIns="73152" bIns="36576" anchor="ctr"/>
          <a:lstStyle/>
          <a:p>
            <a:endParaRPr lang="en-US" sz="1100" dirty="0"/>
          </a:p>
        </p:txBody>
      </p:sp>
      <p:sp>
        <p:nvSpPr>
          <p:cNvPr id="1548294" name="Text Box 6"/>
          <p:cNvSpPr txBox="1">
            <a:spLocks noChangeArrowheads="1"/>
          </p:cNvSpPr>
          <p:nvPr/>
        </p:nvSpPr>
        <p:spPr bwMode="auto">
          <a:xfrm>
            <a:off x="316231" y="4452620"/>
            <a:ext cx="1135183" cy="227755"/>
          </a:xfrm>
          <a:prstGeom prst="rect">
            <a:avLst/>
          </a:prstGeom>
          <a:noFill/>
          <a:ln w="9525" algn="ctr">
            <a:noFill/>
            <a:miter lim="800000"/>
            <a:headEnd/>
            <a:tailEnd/>
          </a:ln>
          <a:effectLst/>
        </p:spPr>
        <p:txBody>
          <a:bodyPr wrap="none" lIns="73152" tIns="36576" rIns="73152" bIns="36576">
            <a:spAutoFit/>
          </a:bodyPr>
          <a:lstStyle/>
          <a:p>
            <a:r>
              <a:rPr lang="en-US" sz="1000" dirty="0"/>
              <a:t>8 </a:t>
            </a:r>
            <a:r>
              <a:rPr lang="en-US" sz="1000" dirty="0" err="1"/>
              <a:t>xSeries</a:t>
            </a:r>
            <a:r>
              <a:rPr lang="en-US" sz="1000" dirty="0"/>
              <a:t> servers</a:t>
            </a:r>
          </a:p>
        </p:txBody>
      </p:sp>
      <p:sp>
        <p:nvSpPr>
          <p:cNvPr id="1548295" name="Text Box 7"/>
          <p:cNvSpPr txBox="1">
            <a:spLocks noChangeArrowheads="1"/>
          </p:cNvSpPr>
          <p:nvPr/>
        </p:nvSpPr>
        <p:spPr bwMode="auto">
          <a:xfrm>
            <a:off x="1790700" y="2531110"/>
            <a:ext cx="1046480" cy="243840"/>
          </a:xfrm>
          <a:prstGeom prst="rect">
            <a:avLst/>
          </a:prstGeom>
          <a:noFill/>
          <a:ln w="28575">
            <a:noFill/>
            <a:miter lim="800000"/>
            <a:headEnd/>
            <a:tailEnd/>
          </a:ln>
          <a:effectLst/>
        </p:spPr>
        <p:txBody>
          <a:bodyPr wrap="none" lIns="73152" tIns="36576" rIns="73152" bIns="36576">
            <a:spAutoFit/>
          </a:bodyPr>
          <a:lstStyle/>
          <a:p>
            <a:r>
              <a:rPr lang="en-US" sz="1100" b="1" dirty="0">
                <a:latin typeface="Arial" charset="0"/>
                <a:cs typeface="Times New Roman" pitchFamily="18" charset="0"/>
              </a:rPr>
              <a:t>Value(#</a:t>
            </a:r>
            <a:r>
              <a:rPr lang="en-US" sz="1100" b="1" dirty="0" err="1">
                <a:latin typeface="Arial" charset="0"/>
                <a:cs typeface="Times New Roman" pitchFamily="18" charset="0"/>
              </a:rPr>
              <a:t>srvrs</a:t>
            </a:r>
            <a:r>
              <a:rPr lang="en-US" sz="1100" b="1" dirty="0">
                <a:latin typeface="Arial" charset="0"/>
                <a:cs typeface="Times New Roman" pitchFamily="18" charset="0"/>
              </a:rPr>
              <a:t>)</a:t>
            </a:r>
          </a:p>
        </p:txBody>
      </p:sp>
      <p:sp>
        <p:nvSpPr>
          <p:cNvPr id="1548296" name="AutoShape 8"/>
          <p:cNvSpPr>
            <a:spLocks noChangeArrowheads="1"/>
          </p:cNvSpPr>
          <p:nvPr/>
        </p:nvSpPr>
        <p:spPr bwMode="auto">
          <a:xfrm>
            <a:off x="488951" y="3068320"/>
            <a:ext cx="1922780" cy="905510"/>
          </a:xfrm>
          <a:prstGeom prst="roundRect">
            <a:avLst>
              <a:gd name="adj" fmla="val 16667"/>
            </a:avLst>
          </a:prstGeom>
          <a:solidFill>
            <a:schemeClr val="bg1"/>
          </a:solidFill>
          <a:ln w="38100">
            <a:solidFill>
              <a:schemeClr val="tx1"/>
            </a:solidFill>
            <a:round/>
            <a:headEnd/>
            <a:tailEnd/>
          </a:ln>
          <a:effectLst/>
        </p:spPr>
        <p:txBody>
          <a:bodyPr wrap="none" lIns="73152" tIns="36576" rIns="73152" bIns="36576" anchor="ctr"/>
          <a:lstStyle/>
          <a:p>
            <a:endParaRPr lang="en-US" sz="1100" dirty="0">
              <a:latin typeface="Arial" charset="0"/>
              <a:cs typeface="Times New Roman" pitchFamily="18" charset="0"/>
            </a:endParaRPr>
          </a:p>
        </p:txBody>
      </p:sp>
      <p:sp>
        <p:nvSpPr>
          <p:cNvPr id="1548297" name="Rectangle 9"/>
          <p:cNvSpPr>
            <a:spLocks noChangeArrowheads="1"/>
          </p:cNvSpPr>
          <p:nvPr/>
        </p:nvSpPr>
        <p:spPr bwMode="auto">
          <a:xfrm>
            <a:off x="633730" y="3742691"/>
            <a:ext cx="566117" cy="227755"/>
          </a:xfrm>
          <a:prstGeom prst="rect">
            <a:avLst/>
          </a:prstGeom>
          <a:noFill/>
          <a:ln w="9525">
            <a:noFill/>
            <a:miter lim="800000"/>
            <a:headEnd/>
            <a:tailEnd/>
          </a:ln>
          <a:effectLst/>
        </p:spPr>
        <p:txBody>
          <a:bodyPr wrap="none" lIns="73152" tIns="36576" rIns="73152" bIns="36576">
            <a:spAutoFit/>
          </a:bodyPr>
          <a:lstStyle/>
          <a:p>
            <a:pPr eaLnBrk="0" hangingPunct="0"/>
            <a:r>
              <a:rPr lang="en-US" sz="1000" b="1" dirty="0">
                <a:solidFill>
                  <a:srgbClr val="FF0000"/>
                </a:solidFill>
              </a:rPr>
              <a:t>Trade3</a:t>
            </a:r>
          </a:p>
        </p:txBody>
      </p:sp>
      <p:sp>
        <p:nvSpPr>
          <p:cNvPr id="1548298" name="Rectangle 10"/>
          <p:cNvSpPr>
            <a:spLocks noChangeArrowheads="1"/>
          </p:cNvSpPr>
          <p:nvPr/>
        </p:nvSpPr>
        <p:spPr bwMode="auto">
          <a:xfrm>
            <a:off x="1332231" y="3111500"/>
            <a:ext cx="981710" cy="386080"/>
          </a:xfrm>
          <a:prstGeom prst="rect">
            <a:avLst/>
          </a:prstGeom>
          <a:solidFill>
            <a:srgbClr val="CCECFF"/>
          </a:solidFill>
          <a:ln w="28575">
            <a:solidFill>
              <a:schemeClr val="tx1"/>
            </a:solidFill>
            <a:miter lim="800000"/>
            <a:headEnd/>
            <a:tailEnd/>
          </a:ln>
          <a:effectLst/>
        </p:spPr>
        <p:txBody>
          <a:bodyPr wrap="none" lIns="73152" tIns="36576" rIns="73152" bIns="36576" anchor="ctr"/>
          <a:lstStyle/>
          <a:p>
            <a:r>
              <a:rPr lang="en-US" sz="1100" dirty="0">
                <a:latin typeface="Arial" charset="0"/>
              </a:rPr>
              <a:t>App</a:t>
            </a:r>
          </a:p>
          <a:p>
            <a:r>
              <a:rPr lang="en-US" sz="1100" dirty="0">
                <a:latin typeface="Arial" charset="0"/>
              </a:rPr>
              <a:t>Manager</a:t>
            </a:r>
          </a:p>
        </p:txBody>
      </p:sp>
      <p:sp>
        <p:nvSpPr>
          <p:cNvPr id="1548299" name="Rectangle 11"/>
          <p:cNvSpPr>
            <a:spLocks noChangeArrowheads="1"/>
          </p:cNvSpPr>
          <p:nvPr/>
        </p:nvSpPr>
        <p:spPr bwMode="auto">
          <a:xfrm>
            <a:off x="553721" y="3438205"/>
            <a:ext cx="709930" cy="381643"/>
          </a:xfrm>
          <a:prstGeom prst="rect">
            <a:avLst/>
          </a:prstGeom>
          <a:solidFill>
            <a:srgbClr val="33CC33"/>
          </a:solidFill>
          <a:ln w="9525" algn="ctr">
            <a:solidFill>
              <a:schemeClr val="tx1"/>
            </a:solidFill>
            <a:miter lim="800000"/>
            <a:headEnd/>
            <a:tailEnd/>
          </a:ln>
          <a:effectLst/>
        </p:spPr>
        <p:txBody>
          <a:bodyPr lIns="73152" tIns="36576" rIns="73152" bIns="36576" anchor="ctr">
            <a:spAutoFit/>
          </a:bodyPr>
          <a:lstStyle/>
          <a:p>
            <a:r>
              <a:rPr lang="en-US" sz="1000" dirty="0"/>
              <a:t>Value(RT)</a:t>
            </a:r>
          </a:p>
        </p:txBody>
      </p:sp>
      <p:sp>
        <p:nvSpPr>
          <p:cNvPr id="1548300" name="Rectangle 12"/>
          <p:cNvSpPr>
            <a:spLocks noChangeArrowheads="1"/>
          </p:cNvSpPr>
          <p:nvPr/>
        </p:nvSpPr>
        <p:spPr bwMode="auto">
          <a:xfrm>
            <a:off x="3196591" y="2151380"/>
            <a:ext cx="744220" cy="429260"/>
          </a:xfrm>
          <a:prstGeom prst="rect">
            <a:avLst/>
          </a:prstGeom>
          <a:solidFill>
            <a:srgbClr val="FFCC00"/>
          </a:solidFill>
          <a:ln w="28575">
            <a:solidFill>
              <a:schemeClr val="tx1"/>
            </a:solidFill>
            <a:miter lim="800000"/>
            <a:headEnd/>
            <a:tailEnd/>
          </a:ln>
          <a:effectLst/>
        </p:spPr>
        <p:txBody>
          <a:bodyPr wrap="none" lIns="73152" tIns="36576" rIns="73152" bIns="36576" anchor="ctr"/>
          <a:lstStyle/>
          <a:p>
            <a:r>
              <a:rPr lang="en-US" sz="1100" b="1" dirty="0">
                <a:latin typeface="Arial" charset="0"/>
              </a:rPr>
              <a:t>Resource</a:t>
            </a:r>
          </a:p>
          <a:p>
            <a:r>
              <a:rPr lang="en-US" sz="1100" b="1" dirty="0">
                <a:latin typeface="Arial" charset="0"/>
              </a:rPr>
              <a:t>Arbiter</a:t>
            </a:r>
          </a:p>
        </p:txBody>
      </p:sp>
      <p:sp>
        <p:nvSpPr>
          <p:cNvPr id="1548301" name="Line 13"/>
          <p:cNvSpPr>
            <a:spLocks noChangeShapeType="1"/>
          </p:cNvSpPr>
          <p:nvPr/>
        </p:nvSpPr>
        <p:spPr bwMode="auto">
          <a:xfrm flipV="1">
            <a:off x="2109470" y="2580640"/>
            <a:ext cx="1087120" cy="419100"/>
          </a:xfrm>
          <a:prstGeom prst="line">
            <a:avLst/>
          </a:prstGeom>
          <a:noFill/>
          <a:ln w="38100">
            <a:solidFill>
              <a:srgbClr val="33CC33"/>
            </a:solidFill>
            <a:round/>
            <a:headEnd type="stealth" w="med" len="med"/>
            <a:tailEnd type="stealth" w="med" len="med"/>
          </a:ln>
          <a:effectLst/>
        </p:spPr>
        <p:txBody>
          <a:bodyPr lIns="73152" tIns="36576" rIns="73152" bIns="36576" anchor="ctr">
            <a:spAutoFit/>
          </a:bodyPr>
          <a:lstStyle/>
          <a:p>
            <a:endParaRPr lang="en-US"/>
          </a:p>
        </p:txBody>
      </p:sp>
      <p:sp>
        <p:nvSpPr>
          <p:cNvPr id="1548302" name="Line 14"/>
          <p:cNvSpPr>
            <a:spLocks noChangeShapeType="1"/>
          </p:cNvSpPr>
          <p:nvPr/>
        </p:nvSpPr>
        <p:spPr bwMode="auto">
          <a:xfrm flipH="1" flipV="1">
            <a:off x="3940810" y="2580640"/>
            <a:ext cx="1146810" cy="419100"/>
          </a:xfrm>
          <a:prstGeom prst="line">
            <a:avLst/>
          </a:prstGeom>
          <a:noFill/>
          <a:ln w="38100">
            <a:solidFill>
              <a:srgbClr val="33CC33"/>
            </a:solidFill>
            <a:round/>
            <a:headEnd type="stealth" w="med" len="med"/>
            <a:tailEnd type="stealth" w="med" len="med"/>
          </a:ln>
          <a:effectLst/>
        </p:spPr>
        <p:txBody>
          <a:bodyPr lIns="73152" tIns="36576" rIns="73152" bIns="36576" anchor="ctr">
            <a:spAutoFit/>
          </a:bodyPr>
          <a:lstStyle/>
          <a:p>
            <a:endParaRPr lang="en-US"/>
          </a:p>
        </p:txBody>
      </p:sp>
      <p:sp>
        <p:nvSpPr>
          <p:cNvPr id="1548303" name="Line 15"/>
          <p:cNvSpPr>
            <a:spLocks noChangeShapeType="1"/>
          </p:cNvSpPr>
          <p:nvPr/>
        </p:nvSpPr>
        <p:spPr bwMode="auto">
          <a:xfrm flipV="1">
            <a:off x="3299460" y="2620011"/>
            <a:ext cx="179070" cy="402590"/>
          </a:xfrm>
          <a:prstGeom prst="line">
            <a:avLst/>
          </a:prstGeom>
          <a:noFill/>
          <a:ln w="38100">
            <a:solidFill>
              <a:srgbClr val="33CC33"/>
            </a:solidFill>
            <a:round/>
            <a:headEnd type="stealth" w="med" len="med"/>
            <a:tailEnd type="stealth" w="med" len="med"/>
          </a:ln>
          <a:effectLst/>
        </p:spPr>
        <p:txBody>
          <a:bodyPr lIns="73152" tIns="36576" rIns="73152" bIns="36576" anchor="ctr">
            <a:spAutoFit/>
          </a:bodyPr>
          <a:lstStyle/>
          <a:p>
            <a:endParaRPr lang="en-US"/>
          </a:p>
        </p:txBody>
      </p:sp>
      <p:sp>
        <p:nvSpPr>
          <p:cNvPr id="1548304" name="AutoShape 16"/>
          <p:cNvSpPr>
            <a:spLocks noChangeArrowheads="1"/>
          </p:cNvSpPr>
          <p:nvPr/>
        </p:nvSpPr>
        <p:spPr bwMode="auto">
          <a:xfrm>
            <a:off x="2684780" y="3081020"/>
            <a:ext cx="1922780" cy="905510"/>
          </a:xfrm>
          <a:prstGeom prst="roundRect">
            <a:avLst>
              <a:gd name="adj" fmla="val 16667"/>
            </a:avLst>
          </a:prstGeom>
          <a:solidFill>
            <a:schemeClr val="bg1"/>
          </a:solidFill>
          <a:ln w="38100">
            <a:solidFill>
              <a:schemeClr val="tx1"/>
            </a:solidFill>
            <a:round/>
            <a:headEnd/>
            <a:tailEnd/>
          </a:ln>
          <a:effectLst/>
        </p:spPr>
        <p:txBody>
          <a:bodyPr wrap="none" lIns="73152" tIns="36576" rIns="73152" bIns="36576" anchor="ctr"/>
          <a:lstStyle/>
          <a:p>
            <a:endParaRPr lang="en-US" sz="1100" dirty="0">
              <a:latin typeface="Arial" charset="0"/>
              <a:cs typeface="Times New Roman" pitchFamily="18" charset="0"/>
            </a:endParaRPr>
          </a:p>
        </p:txBody>
      </p:sp>
      <p:sp>
        <p:nvSpPr>
          <p:cNvPr id="1548305" name="Rectangle 17"/>
          <p:cNvSpPr>
            <a:spLocks noChangeArrowheads="1"/>
          </p:cNvSpPr>
          <p:nvPr/>
        </p:nvSpPr>
        <p:spPr bwMode="auto">
          <a:xfrm>
            <a:off x="3787141" y="3754120"/>
            <a:ext cx="503599" cy="227755"/>
          </a:xfrm>
          <a:prstGeom prst="rect">
            <a:avLst/>
          </a:prstGeom>
          <a:noFill/>
          <a:ln w="9525">
            <a:noFill/>
            <a:miter lim="800000"/>
            <a:headEnd/>
            <a:tailEnd/>
          </a:ln>
          <a:effectLst/>
        </p:spPr>
        <p:txBody>
          <a:bodyPr wrap="none" lIns="73152" tIns="36576" rIns="73152" bIns="36576">
            <a:spAutoFit/>
          </a:bodyPr>
          <a:lstStyle/>
          <a:p>
            <a:pPr eaLnBrk="0" hangingPunct="0"/>
            <a:r>
              <a:rPr lang="en-US" sz="1000" b="1" dirty="0">
                <a:solidFill>
                  <a:srgbClr val="FF0000"/>
                </a:solidFill>
              </a:rPr>
              <a:t>Batch</a:t>
            </a:r>
          </a:p>
        </p:txBody>
      </p:sp>
      <p:sp>
        <p:nvSpPr>
          <p:cNvPr id="1548306" name="Rectangle 18"/>
          <p:cNvSpPr>
            <a:spLocks noChangeArrowheads="1"/>
          </p:cNvSpPr>
          <p:nvPr/>
        </p:nvSpPr>
        <p:spPr bwMode="auto">
          <a:xfrm>
            <a:off x="2896870" y="3129280"/>
            <a:ext cx="599440" cy="403860"/>
          </a:xfrm>
          <a:prstGeom prst="rect">
            <a:avLst/>
          </a:prstGeom>
          <a:solidFill>
            <a:srgbClr val="CCECFF"/>
          </a:solidFill>
          <a:ln w="28575">
            <a:solidFill>
              <a:schemeClr val="tx1"/>
            </a:solidFill>
            <a:miter lim="800000"/>
            <a:headEnd/>
            <a:tailEnd/>
          </a:ln>
          <a:effectLst/>
        </p:spPr>
        <p:txBody>
          <a:bodyPr wrap="none" lIns="73152" tIns="36576" rIns="73152" bIns="36576" anchor="ctr"/>
          <a:lstStyle/>
          <a:p>
            <a:r>
              <a:rPr lang="en-US" sz="1100" dirty="0">
                <a:latin typeface="Arial" charset="0"/>
              </a:rPr>
              <a:t>App</a:t>
            </a:r>
          </a:p>
          <a:p>
            <a:r>
              <a:rPr lang="en-US" sz="1100" dirty="0">
                <a:latin typeface="Arial" charset="0"/>
              </a:rPr>
              <a:t>Manager</a:t>
            </a:r>
          </a:p>
        </p:txBody>
      </p:sp>
      <p:sp>
        <p:nvSpPr>
          <p:cNvPr id="1548307" name="AutoShape 19"/>
          <p:cNvSpPr>
            <a:spLocks noChangeArrowheads="1"/>
          </p:cNvSpPr>
          <p:nvPr/>
        </p:nvSpPr>
        <p:spPr bwMode="auto">
          <a:xfrm>
            <a:off x="4752340" y="3081020"/>
            <a:ext cx="1922780" cy="905510"/>
          </a:xfrm>
          <a:prstGeom prst="roundRect">
            <a:avLst>
              <a:gd name="adj" fmla="val 16667"/>
            </a:avLst>
          </a:prstGeom>
          <a:solidFill>
            <a:schemeClr val="bg1"/>
          </a:solidFill>
          <a:ln w="38100">
            <a:solidFill>
              <a:schemeClr val="tx1"/>
            </a:solidFill>
            <a:round/>
            <a:headEnd/>
            <a:tailEnd/>
          </a:ln>
          <a:effectLst/>
        </p:spPr>
        <p:txBody>
          <a:bodyPr wrap="none" lIns="73152" tIns="36576" rIns="73152" bIns="36576" anchor="ctr"/>
          <a:lstStyle/>
          <a:p>
            <a:endParaRPr lang="en-US" sz="1100" dirty="0">
              <a:latin typeface="Arial" charset="0"/>
              <a:cs typeface="Times New Roman" pitchFamily="18" charset="0"/>
            </a:endParaRPr>
          </a:p>
        </p:txBody>
      </p:sp>
      <p:sp>
        <p:nvSpPr>
          <p:cNvPr id="1548308" name="Rectangle 20"/>
          <p:cNvSpPr>
            <a:spLocks noChangeArrowheads="1"/>
          </p:cNvSpPr>
          <p:nvPr/>
        </p:nvSpPr>
        <p:spPr bwMode="auto">
          <a:xfrm>
            <a:off x="6005830" y="3771900"/>
            <a:ext cx="566117" cy="227755"/>
          </a:xfrm>
          <a:prstGeom prst="rect">
            <a:avLst/>
          </a:prstGeom>
          <a:noFill/>
          <a:ln w="9525">
            <a:noFill/>
            <a:miter lim="800000"/>
            <a:headEnd/>
            <a:tailEnd/>
          </a:ln>
          <a:effectLst/>
        </p:spPr>
        <p:txBody>
          <a:bodyPr wrap="none" lIns="73152" tIns="36576" rIns="73152" bIns="36576">
            <a:spAutoFit/>
          </a:bodyPr>
          <a:lstStyle/>
          <a:p>
            <a:pPr eaLnBrk="0" hangingPunct="0"/>
            <a:r>
              <a:rPr lang="en-US" sz="1000" b="1" dirty="0">
                <a:solidFill>
                  <a:srgbClr val="FF0000"/>
                </a:solidFill>
              </a:rPr>
              <a:t>Trade3</a:t>
            </a:r>
          </a:p>
        </p:txBody>
      </p:sp>
      <p:sp>
        <p:nvSpPr>
          <p:cNvPr id="1548309" name="Rectangle 21"/>
          <p:cNvSpPr>
            <a:spLocks noChangeArrowheads="1"/>
          </p:cNvSpPr>
          <p:nvPr/>
        </p:nvSpPr>
        <p:spPr bwMode="auto">
          <a:xfrm>
            <a:off x="52578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0" name="Rectangle 22"/>
          <p:cNvSpPr>
            <a:spLocks noChangeArrowheads="1"/>
          </p:cNvSpPr>
          <p:nvPr/>
        </p:nvSpPr>
        <p:spPr bwMode="auto">
          <a:xfrm>
            <a:off x="127635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1" name="Rectangle 23"/>
          <p:cNvSpPr>
            <a:spLocks noChangeArrowheads="1"/>
          </p:cNvSpPr>
          <p:nvPr/>
        </p:nvSpPr>
        <p:spPr bwMode="auto">
          <a:xfrm>
            <a:off x="208280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2" name="Rectangle 24"/>
          <p:cNvSpPr>
            <a:spLocks noChangeArrowheads="1"/>
          </p:cNvSpPr>
          <p:nvPr/>
        </p:nvSpPr>
        <p:spPr bwMode="auto">
          <a:xfrm>
            <a:off x="291846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3" name="Rectangle 25"/>
          <p:cNvSpPr>
            <a:spLocks noChangeArrowheads="1"/>
          </p:cNvSpPr>
          <p:nvPr/>
        </p:nvSpPr>
        <p:spPr bwMode="auto">
          <a:xfrm>
            <a:off x="375285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4" name="Rectangle 26"/>
          <p:cNvSpPr>
            <a:spLocks noChangeArrowheads="1"/>
          </p:cNvSpPr>
          <p:nvPr/>
        </p:nvSpPr>
        <p:spPr bwMode="auto">
          <a:xfrm>
            <a:off x="453136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5" name="Rectangle 27"/>
          <p:cNvSpPr>
            <a:spLocks noChangeArrowheads="1"/>
          </p:cNvSpPr>
          <p:nvPr/>
        </p:nvSpPr>
        <p:spPr bwMode="auto">
          <a:xfrm>
            <a:off x="533781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48316" name="Rectangle 28"/>
          <p:cNvSpPr>
            <a:spLocks noChangeArrowheads="1"/>
          </p:cNvSpPr>
          <p:nvPr/>
        </p:nvSpPr>
        <p:spPr bwMode="auto">
          <a:xfrm>
            <a:off x="6085840" y="4151630"/>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pic>
        <p:nvPicPr>
          <p:cNvPr id="1548317" name="Picture 29" descr="lam0"/>
          <p:cNvPicPr>
            <a:picLocks noChangeArrowheads="1"/>
          </p:cNvPicPr>
          <p:nvPr/>
        </p:nvPicPr>
        <p:blipFill>
          <a:blip r:embed="rId3" cstate="print"/>
          <a:srcRect l="43886" t="6180" r="8229"/>
          <a:stretch>
            <a:fillRect/>
          </a:stretch>
        </p:blipFill>
        <p:spPr bwMode="auto">
          <a:xfrm>
            <a:off x="6096000" y="1827531"/>
            <a:ext cx="1023620" cy="1165860"/>
          </a:xfrm>
          <a:prstGeom prst="rect">
            <a:avLst/>
          </a:prstGeom>
          <a:noFill/>
        </p:spPr>
      </p:pic>
      <p:pic>
        <p:nvPicPr>
          <p:cNvPr id="1548318" name="Picture 30" descr="lam0"/>
          <p:cNvPicPr>
            <a:picLocks noChangeArrowheads="1"/>
          </p:cNvPicPr>
          <p:nvPr/>
        </p:nvPicPr>
        <p:blipFill>
          <a:blip r:embed="rId3" cstate="print"/>
          <a:srcRect l="8229" t="6180" r="43886"/>
          <a:stretch>
            <a:fillRect/>
          </a:stretch>
        </p:blipFill>
        <p:spPr bwMode="auto">
          <a:xfrm>
            <a:off x="121920" y="1827530"/>
            <a:ext cx="1023620" cy="1167130"/>
          </a:xfrm>
          <a:prstGeom prst="rect">
            <a:avLst/>
          </a:prstGeom>
          <a:noFill/>
        </p:spPr>
      </p:pic>
      <p:sp>
        <p:nvSpPr>
          <p:cNvPr id="1548319" name="Text Box 31"/>
          <p:cNvSpPr txBox="1">
            <a:spLocks noChangeArrowheads="1"/>
          </p:cNvSpPr>
          <p:nvPr/>
        </p:nvSpPr>
        <p:spPr bwMode="auto">
          <a:xfrm>
            <a:off x="3360420" y="2763520"/>
            <a:ext cx="1046480" cy="243840"/>
          </a:xfrm>
          <a:prstGeom prst="rect">
            <a:avLst/>
          </a:prstGeom>
          <a:noFill/>
          <a:ln w="28575">
            <a:noFill/>
            <a:miter lim="800000"/>
            <a:headEnd/>
            <a:tailEnd/>
          </a:ln>
          <a:effectLst/>
        </p:spPr>
        <p:txBody>
          <a:bodyPr wrap="none" lIns="73152" tIns="36576" rIns="73152" bIns="36576">
            <a:spAutoFit/>
          </a:bodyPr>
          <a:lstStyle/>
          <a:p>
            <a:r>
              <a:rPr lang="en-US" sz="1100" b="1" dirty="0">
                <a:latin typeface="Arial" charset="0"/>
                <a:cs typeface="Times New Roman" pitchFamily="18" charset="0"/>
              </a:rPr>
              <a:t>Value(#</a:t>
            </a:r>
            <a:r>
              <a:rPr lang="en-US" sz="1100" b="1" dirty="0" err="1">
                <a:latin typeface="Arial" charset="0"/>
                <a:cs typeface="Times New Roman" pitchFamily="18" charset="0"/>
              </a:rPr>
              <a:t>srvrs</a:t>
            </a:r>
            <a:r>
              <a:rPr lang="en-US" sz="1100" b="1" dirty="0">
                <a:latin typeface="Arial" charset="0"/>
                <a:cs typeface="Times New Roman" pitchFamily="18" charset="0"/>
              </a:rPr>
              <a:t>)</a:t>
            </a:r>
          </a:p>
        </p:txBody>
      </p:sp>
      <p:sp>
        <p:nvSpPr>
          <p:cNvPr id="1548320" name="Text Box 32"/>
          <p:cNvSpPr txBox="1">
            <a:spLocks noChangeArrowheads="1"/>
          </p:cNvSpPr>
          <p:nvPr/>
        </p:nvSpPr>
        <p:spPr bwMode="auto">
          <a:xfrm>
            <a:off x="4349750" y="2546350"/>
            <a:ext cx="1046480" cy="243840"/>
          </a:xfrm>
          <a:prstGeom prst="rect">
            <a:avLst/>
          </a:prstGeom>
          <a:noFill/>
          <a:ln w="28575">
            <a:noFill/>
            <a:miter lim="800000"/>
            <a:headEnd/>
            <a:tailEnd/>
          </a:ln>
          <a:effectLst/>
        </p:spPr>
        <p:txBody>
          <a:bodyPr wrap="none" lIns="73152" tIns="36576" rIns="73152" bIns="36576">
            <a:spAutoFit/>
          </a:bodyPr>
          <a:lstStyle/>
          <a:p>
            <a:r>
              <a:rPr lang="en-US" sz="1100" b="1" dirty="0">
                <a:latin typeface="Arial" charset="0"/>
                <a:cs typeface="Times New Roman" pitchFamily="18" charset="0"/>
              </a:rPr>
              <a:t>Value(#</a:t>
            </a:r>
            <a:r>
              <a:rPr lang="en-US" sz="1100" b="1" dirty="0" err="1">
                <a:latin typeface="Arial" charset="0"/>
                <a:cs typeface="Times New Roman" pitchFamily="18" charset="0"/>
              </a:rPr>
              <a:t>srvrs</a:t>
            </a:r>
            <a:r>
              <a:rPr lang="en-US" sz="1100" b="1" dirty="0">
                <a:latin typeface="Arial" charset="0"/>
                <a:cs typeface="Times New Roman" pitchFamily="18" charset="0"/>
              </a:rPr>
              <a:t>)</a:t>
            </a:r>
          </a:p>
        </p:txBody>
      </p:sp>
      <p:sp>
        <p:nvSpPr>
          <p:cNvPr id="1548321" name="Text Box 33"/>
          <p:cNvSpPr txBox="1">
            <a:spLocks noChangeArrowheads="1"/>
          </p:cNvSpPr>
          <p:nvPr/>
        </p:nvSpPr>
        <p:spPr bwMode="auto">
          <a:xfrm>
            <a:off x="102870" y="1402080"/>
            <a:ext cx="1111138" cy="412421"/>
          </a:xfrm>
          <a:prstGeom prst="rect">
            <a:avLst/>
          </a:prstGeom>
          <a:noFill/>
          <a:ln w="28575">
            <a:noFill/>
            <a:miter lim="800000"/>
            <a:headEnd/>
            <a:tailEnd/>
          </a:ln>
          <a:effectLst/>
        </p:spPr>
        <p:txBody>
          <a:bodyPr wrap="none" lIns="73152" tIns="36576" rIns="73152" bIns="36576">
            <a:spAutoFit/>
          </a:bodyPr>
          <a:lstStyle/>
          <a:p>
            <a:r>
              <a:rPr lang="en-US" sz="1100" dirty="0">
                <a:latin typeface="Arial" charset="0"/>
                <a:cs typeface="Times New Roman" pitchFamily="18" charset="0"/>
              </a:rPr>
              <a:t>Demand</a:t>
            </a:r>
          </a:p>
          <a:p>
            <a:r>
              <a:rPr lang="en-US" sz="1100" dirty="0">
                <a:latin typeface="Arial" charset="0"/>
                <a:cs typeface="Times New Roman" pitchFamily="18" charset="0"/>
              </a:rPr>
              <a:t>(HTTP </a:t>
            </a:r>
            <a:r>
              <a:rPr lang="en-US" sz="1100" dirty="0" err="1">
                <a:latin typeface="Arial" charset="0"/>
                <a:cs typeface="Times New Roman" pitchFamily="18" charset="0"/>
              </a:rPr>
              <a:t>req</a:t>
            </a:r>
            <a:r>
              <a:rPr lang="en-US" sz="1100" dirty="0">
                <a:latin typeface="Arial" charset="0"/>
                <a:cs typeface="Times New Roman" pitchFamily="18" charset="0"/>
              </a:rPr>
              <a:t>/sec)</a:t>
            </a:r>
          </a:p>
        </p:txBody>
      </p:sp>
      <p:sp>
        <p:nvSpPr>
          <p:cNvPr id="1548323" name="Rectangle 35"/>
          <p:cNvSpPr>
            <a:spLocks noChangeArrowheads="1"/>
          </p:cNvSpPr>
          <p:nvPr/>
        </p:nvSpPr>
        <p:spPr bwMode="auto">
          <a:xfrm>
            <a:off x="1332231" y="3484669"/>
            <a:ext cx="1032590" cy="227755"/>
          </a:xfrm>
          <a:prstGeom prst="rect">
            <a:avLst/>
          </a:prstGeom>
          <a:solidFill>
            <a:schemeClr val="accent1"/>
          </a:solidFill>
          <a:ln w="9525" algn="ctr">
            <a:solidFill>
              <a:schemeClr val="tx1"/>
            </a:solidFill>
            <a:miter lim="800000"/>
            <a:headEnd/>
            <a:tailEnd/>
          </a:ln>
          <a:effectLst/>
        </p:spPr>
        <p:txBody>
          <a:bodyPr wrap="none" lIns="73152" tIns="36576" rIns="73152" bIns="36576" anchor="ctr">
            <a:spAutoFit/>
          </a:bodyPr>
          <a:lstStyle/>
          <a:p>
            <a:r>
              <a:rPr lang="en-US" sz="1000" dirty="0" err="1"/>
              <a:t>WebSphere</a:t>
            </a:r>
            <a:r>
              <a:rPr lang="en-US" sz="1000" dirty="0"/>
              <a:t> 5.1</a:t>
            </a:r>
          </a:p>
        </p:txBody>
      </p:sp>
      <p:sp>
        <p:nvSpPr>
          <p:cNvPr id="1548324" name="Rectangle 36"/>
          <p:cNvSpPr>
            <a:spLocks noChangeArrowheads="1"/>
          </p:cNvSpPr>
          <p:nvPr/>
        </p:nvSpPr>
        <p:spPr bwMode="auto">
          <a:xfrm>
            <a:off x="1332231" y="3717290"/>
            <a:ext cx="981710" cy="227330"/>
          </a:xfrm>
          <a:prstGeom prst="rect">
            <a:avLst/>
          </a:prstGeom>
          <a:solidFill>
            <a:srgbClr val="FF6699"/>
          </a:solidFill>
          <a:ln w="9525" algn="ctr">
            <a:solidFill>
              <a:schemeClr val="tx1"/>
            </a:solidFill>
            <a:miter lim="800000"/>
            <a:headEnd/>
            <a:tailEnd/>
          </a:ln>
          <a:effectLst/>
        </p:spPr>
        <p:txBody>
          <a:bodyPr lIns="73152" tIns="36576" rIns="73152" bIns="36576" anchor="ctr">
            <a:spAutoFit/>
          </a:bodyPr>
          <a:lstStyle/>
          <a:p>
            <a:r>
              <a:rPr lang="en-US" sz="1000" dirty="0"/>
              <a:t>DB2</a:t>
            </a:r>
          </a:p>
        </p:txBody>
      </p:sp>
      <p:sp>
        <p:nvSpPr>
          <p:cNvPr id="1548325" name="Rectangle 37"/>
          <p:cNvSpPr>
            <a:spLocks noChangeArrowheads="1"/>
          </p:cNvSpPr>
          <p:nvPr/>
        </p:nvSpPr>
        <p:spPr bwMode="auto">
          <a:xfrm>
            <a:off x="4836160" y="3129280"/>
            <a:ext cx="981710" cy="386080"/>
          </a:xfrm>
          <a:prstGeom prst="rect">
            <a:avLst/>
          </a:prstGeom>
          <a:solidFill>
            <a:srgbClr val="CCECFF"/>
          </a:solidFill>
          <a:ln w="28575">
            <a:solidFill>
              <a:schemeClr val="tx1"/>
            </a:solidFill>
            <a:miter lim="800000"/>
            <a:headEnd/>
            <a:tailEnd/>
          </a:ln>
          <a:effectLst/>
        </p:spPr>
        <p:txBody>
          <a:bodyPr wrap="none" lIns="73152" tIns="36576" rIns="73152" bIns="36576" anchor="ctr"/>
          <a:lstStyle/>
          <a:p>
            <a:r>
              <a:rPr lang="en-US" sz="1100" dirty="0">
                <a:latin typeface="Arial" charset="0"/>
              </a:rPr>
              <a:t>App</a:t>
            </a:r>
          </a:p>
          <a:p>
            <a:r>
              <a:rPr lang="en-US" sz="1100" dirty="0">
                <a:latin typeface="Arial" charset="0"/>
              </a:rPr>
              <a:t>Manager</a:t>
            </a:r>
          </a:p>
        </p:txBody>
      </p:sp>
      <p:sp>
        <p:nvSpPr>
          <p:cNvPr id="1548326" name="Rectangle 38"/>
          <p:cNvSpPr>
            <a:spLocks noChangeArrowheads="1"/>
          </p:cNvSpPr>
          <p:nvPr/>
        </p:nvSpPr>
        <p:spPr bwMode="auto">
          <a:xfrm>
            <a:off x="4836160" y="3502449"/>
            <a:ext cx="1032590" cy="227755"/>
          </a:xfrm>
          <a:prstGeom prst="rect">
            <a:avLst/>
          </a:prstGeom>
          <a:solidFill>
            <a:schemeClr val="accent1"/>
          </a:solidFill>
          <a:ln w="9525" algn="ctr">
            <a:solidFill>
              <a:schemeClr val="tx1"/>
            </a:solidFill>
            <a:miter lim="800000"/>
            <a:headEnd/>
            <a:tailEnd/>
          </a:ln>
          <a:effectLst/>
        </p:spPr>
        <p:txBody>
          <a:bodyPr wrap="none" lIns="73152" tIns="36576" rIns="73152" bIns="36576" anchor="ctr">
            <a:spAutoFit/>
          </a:bodyPr>
          <a:lstStyle/>
          <a:p>
            <a:r>
              <a:rPr lang="en-US" sz="1000" dirty="0" err="1"/>
              <a:t>WebSphere</a:t>
            </a:r>
            <a:r>
              <a:rPr lang="en-US" sz="1000" dirty="0"/>
              <a:t> 5.1</a:t>
            </a:r>
          </a:p>
        </p:txBody>
      </p:sp>
      <p:sp>
        <p:nvSpPr>
          <p:cNvPr id="1548327" name="Rectangle 39"/>
          <p:cNvSpPr>
            <a:spLocks noChangeArrowheads="1"/>
          </p:cNvSpPr>
          <p:nvPr/>
        </p:nvSpPr>
        <p:spPr bwMode="auto">
          <a:xfrm>
            <a:off x="4836160" y="3735070"/>
            <a:ext cx="981710" cy="227330"/>
          </a:xfrm>
          <a:prstGeom prst="rect">
            <a:avLst/>
          </a:prstGeom>
          <a:solidFill>
            <a:srgbClr val="FF6699"/>
          </a:solidFill>
          <a:ln w="9525" algn="ctr">
            <a:solidFill>
              <a:schemeClr val="tx1"/>
            </a:solidFill>
            <a:miter lim="800000"/>
            <a:headEnd/>
            <a:tailEnd/>
          </a:ln>
          <a:effectLst/>
        </p:spPr>
        <p:txBody>
          <a:bodyPr lIns="73152" tIns="36576" rIns="73152" bIns="36576" anchor="ctr">
            <a:spAutoFit/>
          </a:bodyPr>
          <a:lstStyle/>
          <a:p>
            <a:r>
              <a:rPr lang="en-US" sz="1000" dirty="0"/>
              <a:t>DB2</a:t>
            </a:r>
          </a:p>
        </p:txBody>
      </p:sp>
      <p:sp>
        <p:nvSpPr>
          <p:cNvPr id="1548328" name="Rectangle 40"/>
          <p:cNvSpPr>
            <a:spLocks noChangeArrowheads="1"/>
          </p:cNvSpPr>
          <p:nvPr/>
        </p:nvSpPr>
        <p:spPr bwMode="auto">
          <a:xfrm>
            <a:off x="3637280" y="3515361"/>
            <a:ext cx="919480" cy="227330"/>
          </a:xfrm>
          <a:prstGeom prst="rect">
            <a:avLst/>
          </a:prstGeom>
          <a:solidFill>
            <a:srgbClr val="33CC33"/>
          </a:solidFill>
          <a:ln w="9525" algn="ctr">
            <a:solidFill>
              <a:schemeClr val="tx1"/>
            </a:solidFill>
            <a:miter lim="800000"/>
            <a:headEnd/>
            <a:tailEnd/>
          </a:ln>
          <a:effectLst/>
        </p:spPr>
        <p:txBody>
          <a:bodyPr lIns="73152" tIns="36576" rIns="73152" bIns="36576" anchor="ctr">
            <a:spAutoFit/>
          </a:bodyPr>
          <a:lstStyle/>
          <a:p>
            <a:r>
              <a:rPr lang="en-US" sz="1000" dirty="0"/>
              <a:t>Value(#</a:t>
            </a:r>
            <a:r>
              <a:rPr lang="en-US" sz="1000" dirty="0" err="1"/>
              <a:t>srvrs</a:t>
            </a:r>
            <a:r>
              <a:rPr lang="en-US" sz="1000" dirty="0"/>
              <a:t>)</a:t>
            </a:r>
          </a:p>
        </p:txBody>
      </p:sp>
      <p:sp>
        <p:nvSpPr>
          <p:cNvPr id="1548329" name="AutoShape 41"/>
          <p:cNvSpPr>
            <a:spLocks noChangeArrowheads="1"/>
          </p:cNvSpPr>
          <p:nvPr/>
        </p:nvSpPr>
        <p:spPr bwMode="auto">
          <a:xfrm>
            <a:off x="3088640" y="1396763"/>
            <a:ext cx="947420" cy="428464"/>
          </a:xfrm>
          <a:custGeom>
            <a:avLst/>
            <a:gdLst>
              <a:gd name="G0" fmla="+- 298998 0 0"/>
              <a:gd name="G1" fmla="+- 2742084 0 0"/>
              <a:gd name="G2" fmla="+- 298998 0 2742084"/>
              <a:gd name="G3" fmla="+- 10800 0 0"/>
              <a:gd name="G4" fmla="+- 0 0 298998"/>
              <a:gd name="T0" fmla="*/ 360 256 1"/>
              <a:gd name="T1" fmla="*/ 0 256 1"/>
              <a:gd name="G5" fmla="+- G2 T0 T1"/>
              <a:gd name="G6" fmla="?: G2 G2 G5"/>
              <a:gd name="G7" fmla="+- 0 0 G6"/>
              <a:gd name="G8" fmla="+- 8888 0 0"/>
              <a:gd name="G9" fmla="+- 0 0 2742084"/>
              <a:gd name="G10" fmla="+- 8888 0 2700"/>
              <a:gd name="G11" fmla="cos G10 298998"/>
              <a:gd name="G12" fmla="sin G10 298998"/>
              <a:gd name="G13" fmla="cos 13500 298998"/>
              <a:gd name="G14" fmla="sin 13500 298998"/>
              <a:gd name="G15" fmla="+- G11 10800 0"/>
              <a:gd name="G16" fmla="+- G12 10800 0"/>
              <a:gd name="G17" fmla="+- G13 10800 0"/>
              <a:gd name="G18" fmla="+- G14 10800 0"/>
              <a:gd name="G19" fmla="*/ 8888 1 2"/>
              <a:gd name="G20" fmla="+- G19 5400 0"/>
              <a:gd name="G21" fmla="cos G20 298998"/>
              <a:gd name="G22" fmla="sin G20 298998"/>
              <a:gd name="G23" fmla="+- G21 10800 0"/>
              <a:gd name="G24" fmla="+- G12 G23 G22"/>
              <a:gd name="G25" fmla="+- G22 G23 G11"/>
              <a:gd name="G26" fmla="cos 10800 298998"/>
              <a:gd name="G27" fmla="sin 10800 298998"/>
              <a:gd name="G28" fmla="cos 8888 298998"/>
              <a:gd name="G29" fmla="sin 8888 298998"/>
              <a:gd name="G30" fmla="+- G26 10800 0"/>
              <a:gd name="G31" fmla="+- G27 10800 0"/>
              <a:gd name="G32" fmla="+- G28 10800 0"/>
              <a:gd name="G33" fmla="+- G29 10800 0"/>
              <a:gd name="G34" fmla="+- G19 5400 0"/>
              <a:gd name="G35" fmla="cos G34 2742084"/>
              <a:gd name="G36" fmla="sin G34 2742084"/>
              <a:gd name="G37" fmla="+/ 2742084 298998 2"/>
              <a:gd name="T2" fmla="*/ 180 256 1"/>
              <a:gd name="T3" fmla="*/ 0 256 1"/>
              <a:gd name="G38" fmla="+- G37 T2 T3"/>
              <a:gd name="G39" fmla="?: G2 G37 G38"/>
              <a:gd name="G40" fmla="cos 10800 G39"/>
              <a:gd name="G41" fmla="sin 10800 G39"/>
              <a:gd name="G42" fmla="cos 8888 G39"/>
              <a:gd name="G43" fmla="sin 8888 G39"/>
              <a:gd name="G44" fmla="+- G40 10800 0"/>
              <a:gd name="G45" fmla="+- G41 10800 0"/>
              <a:gd name="G46" fmla="+- G42 10800 0"/>
              <a:gd name="G47" fmla="+- G43 10800 0"/>
              <a:gd name="G48" fmla="+- G35 10800 0"/>
              <a:gd name="G49" fmla="+- G36 10800 0"/>
              <a:gd name="T4" fmla="*/ 873 w 21600"/>
              <a:gd name="T5" fmla="*/ 6545 h 21600"/>
              <a:gd name="T6" fmla="*/ 18133 w 21600"/>
              <a:gd name="T7" fmla="*/ 17366 h 21600"/>
              <a:gd name="T8" fmla="*/ 2630 w 21600"/>
              <a:gd name="T9" fmla="*/ 7298 h 21600"/>
              <a:gd name="T10" fmla="*/ 24257 w 21600"/>
              <a:gd name="T11" fmla="*/ 11873 h 21600"/>
              <a:gd name="T12" fmla="*/ 20321 w 21600"/>
              <a:gd name="T13" fmla="*/ 15227 h 21600"/>
              <a:gd name="T14" fmla="*/ 16968 w 21600"/>
              <a:gd name="T15" fmla="*/ 1129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659" y="11506"/>
                </a:moveTo>
                <a:cubicBezTo>
                  <a:pt x="19678" y="11271"/>
                  <a:pt x="19688" y="11035"/>
                  <a:pt x="19688" y="10800"/>
                </a:cubicBezTo>
                <a:cubicBezTo>
                  <a:pt x="19688" y="5891"/>
                  <a:pt x="15708" y="1912"/>
                  <a:pt x="10800" y="1912"/>
                </a:cubicBezTo>
                <a:cubicBezTo>
                  <a:pt x="5891" y="1912"/>
                  <a:pt x="1912" y="5891"/>
                  <a:pt x="1912" y="10800"/>
                </a:cubicBezTo>
                <a:cubicBezTo>
                  <a:pt x="1912" y="15708"/>
                  <a:pt x="5891" y="19688"/>
                  <a:pt x="10800" y="19688"/>
                </a:cubicBezTo>
                <a:cubicBezTo>
                  <a:pt x="13327" y="19688"/>
                  <a:pt x="15735" y="18611"/>
                  <a:pt x="17421" y="16728"/>
                </a:cubicBezTo>
                <a:lnTo>
                  <a:pt x="18846" y="18004"/>
                </a:lnTo>
                <a:cubicBezTo>
                  <a:pt x="16797" y="20292"/>
                  <a:pt x="13871" y="21599"/>
                  <a:pt x="10800" y="21600"/>
                </a:cubicBezTo>
                <a:cubicBezTo>
                  <a:pt x="4835" y="21600"/>
                  <a:pt x="0" y="16764"/>
                  <a:pt x="0" y="10800"/>
                </a:cubicBezTo>
                <a:cubicBezTo>
                  <a:pt x="0" y="4835"/>
                  <a:pt x="4835" y="0"/>
                  <a:pt x="10800" y="0"/>
                </a:cubicBezTo>
                <a:cubicBezTo>
                  <a:pt x="16764" y="0"/>
                  <a:pt x="21600" y="4835"/>
                  <a:pt x="21600" y="10800"/>
                </a:cubicBezTo>
                <a:cubicBezTo>
                  <a:pt x="21600" y="11086"/>
                  <a:pt x="21588" y="11373"/>
                  <a:pt x="21565" y="11659"/>
                </a:cubicBezTo>
                <a:lnTo>
                  <a:pt x="24257" y="11873"/>
                </a:lnTo>
                <a:lnTo>
                  <a:pt x="20321" y="15227"/>
                </a:lnTo>
                <a:lnTo>
                  <a:pt x="16968" y="11292"/>
                </a:lnTo>
                <a:lnTo>
                  <a:pt x="19659" y="11506"/>
                </a:lnTo>
                <a:close/>
              </a:path>
            </a:pathLst>
          </a:custGeom>
          <a:solidFill>
            <a:srgbClr val="FFCC00"/>
          </a:solidFill>
          <a:ln w="9525" algn="ctr">
            <a:solidFill>
              <a:schemeClr val="bg1"/>
            </a:solidFill>
            <a:miter lim="800000"/>
            <a:headEnd/>
            <a:tailEnd/>
          </a:ln>
          <a:effectLst/>
        </p:spPr>
        <p:txBody>
          <a:bodyPr lIns="73152" tIns="36576" rIns="73152" bIns="36576" anchor="ctr">
            <a:spAutoFit/>
          </a:bodyPr>
          <a:lstStyle/>
          <a:p>
            <a:endParaRPr lang="en-US"/>
          </a:p>
        </p:txBody>
      </p:sp>
      <p:sp>
        <p:nvSpPr>
          <p:cNvPr id="1548330" name="Text Box 42"/>
          <p:cNvSpPr txBox="1">
            <a:spLocks noChangeArrowheads="1"/>
          </p:cNvSpPr>
          <p:nvPr/>
        </p:nvSpPr>
        <p:spPr bwMode="auto">
          <a:xfrm>
            <a:off x="3155950" y="1323341"/>
            <a:ext cx="811530" cy="535531"/>
          </a:xfrm>
          <a:prstGeom prst="rect">
            <a:avLst/>
          </a:prstGeom>
          <a:noFill/>
          <a:ln w="9525" algn="ctr">
            <a:noFill/>
            <a:miter lim="800000"/>
            <a:headEnd/>
            <a:tailEnd/>
          </a:ln>
          <a:effectLst/>
        </p:spPr>
        <p:txBody>
          <a:bodyPr lIns="73152" tIns="36576" rIns="73152" bIns="36576">
            <a:spAutoFit/>
          </a:bodyPr>
          <a:lstStyle/>
          <a:p>
            <a:r>
              <a:rPr lang="en-US" sz="1000" dirty="0"/>
              <a:t>Maximize Total SLA Revenue</a:t>
            </a:r>
          </a:p>
        </p:txBody>
      </p:sp>
      <p:sp>
        <p:nvSpPr>
          <p:cNvPr id="1548331" name="Text Box 43"/>
          <p:cNvSpPr txBox="1">
            <a:spLocks noChangeArrowheads="1"/>
          </p:cNvSpPr>
          <p:nvPr/>
        </p:nvSpPr>
        <p:spPr bwMode="auto">
          <a:xfrm>
            <a:off x="3874771" y="1756410"/>
            <a:ext cx="484363" cy="243143"/>
          </a:xfrm>
          <a:prstGeom prst="rect">
            <a:avLst/>
          </a:prstGeom>
          <a:noFill/>
          <a:ln w="9525" algn="ctr">
            <a:noFill/>
            <a:miter lim="800000"/>
            <a:headEnd/>
            <a:tailEnd/>
          </a:ln>
          <a:effectLst/>
        </p:spPr>
        <p:txBody>
          <a:bodyPr wrap="none" lIns="73152" tIns="36576" rIns="73152" bIns="36576">
            <a:spAutoFit/>
          </a:bodyPr>
          <a:lstStyle/>
          <a:p>
            <a:r>
              <a:rPr lang="en-US" sz="1100" dirty="0"/>
              <a:t>5 sec</a:t>
            </a:r>
          </a:p>
        </p:txBody>
      </p:sp>
      <p:sp>
        <p:nvSpPr>
          <p:cNvPr id="1548332" name="Rectangle 44"/>
          <p:cNvSpPr>
            <a:spLocks noChangeArrowheads="1"/>
          </p:cNvSpPr>
          <p:nvPr/>
        </p:nvSpPr>
        <p:spPr bwMode="auto">
          <a:xfrm>
            <a:off x="5869941" y="3455985"/>
            <a:ext cx="709930" cy="381643"/>
          </a:xfrm>
          <a:prstGeom prst="rect">
            <a:avLst/>
          </a:prstGeom>
          <a:solidFill>
            <a:srgbClr val="33CC33"/>
          </a:solidFill>
          <a:ln w="9525" algn="ctr">
            <a:solidFill>
              <a:schemeClr val="tx1"/>
            </a:solidFill>
            <a:miter lim="800000"/>
            <a:headEnd/>
            <a:tailEnd/>
          </a:ln>
          <a:effectLst/>
        </p:spPr>
        <p:txBody>
          <a:bodyPr lIns="73152" tIns="36576" rIns="73152" bIns="36576" anchor="ctr">
            <a:spAutoFit/>
          </a:bodyPr>
          <a:lstStyle/>
          <a:p>
            <a:r>
              <a:rPr lang="en-US" sz="1000" dirty="0"/>
              <a:t>Value(RT)</a:t>
            </a:r>
          </a:p>
        </p:txBody>
      </p:sp>
      <p:sp>
        <p:nvSpPr>
          <p:cNvPr id="1548333" name="Text Box 45"/>
          <p:cNvSpPr txBox="1">
            <a:spLocks noChangeArrowheads="1"/>
          </p:cNvSpPr>
          <p:nvPr/>
        </p:nvSpPr>
        <p:spPr bwMode="auto">
          <a:xfrm>
            <a:off x="6076950" y="1402080"/>
            <a:ext cx="1111138" cy="412421"/>
          </a:xfrm>
          <a:prstGeom prst="rect">
            <a:avLst/>
          </a:prstGeom>
          <a:noFill/>
          <a:ln w="28575">
            <a:noFill/>
            <a:miter lim="800000"/>
            <a:headEnd/>
            <a:tailEnd/>
          </a:ln>
          <a:effectLst/>
        </p:spPr>
        <p:txBody>
          <a:bodyPr wrap="none" lIns="73152" tIns="36576" rIns="73152" bIns="36576">
            <a:spAutoFit/>
          </a:bodyPr>
          <a:lstStyle/>
          <a:p>
            <a:r>
              <a:rPr lang="en-US" sz="1100" dirty="0">
                <a:latin typeface="Arial" charset="0"/>
                <a:cs typeface="Times New Roman" pitchFamily="18" charset="0"/>
              </a:rPr>
              <a:t>Demand</a:t>
            </a:r>
          </a:p>
          <a:p>
            <a:r>
              <a:rPr lang="en-US" sz="1100" dirty="0">
                <a:latin typeface="Arial" charset="0"/>
                <a:cs typeface="Times New Roman" pitchFamily="18" charset="0"/>
              </a:rPr>
              <a:t>(HTTP </a:t>
            </a:r>
            <a:r>
              <a:rPr lang="en-US" sz="1100" dirty="0" err="1">
                <a:latin typeface="Arial" charset="0"/>
                <a:cs typeface="Times New Roman" pitchFamily="18" charset="0"/>
              </a:rPr>
              <a:t>req</a:t>
            </a:r>
            <a:r>
              <a:rPr lang="en-US" sz="1100" dirty="0">
                <a:latin typeface="Arial" charset="0"/>
                <a:cs typeface="Times New Roman" pitchFamily="18" charset="0"/>
              </a:rPr>
              <a:t>/sec)</a:t>
            </a:r>
          </a:p>
        </p:txBody>
      </p:sp>
      <p:sp>
        <p:nvSpPr>
          <p:cNvPr id="1548334" name="Text Box 46"/>
          <p:cNvSpPr txBox="1">
            <a:spLocks noChangeArrowheads="1"/>
          </p:cNvSpPr>
          <p:nvPr/>
        </p:nvSpPr>
        <p:spPr bwMode="auto">
          <a:xfrm>
            <a:off x="487681" y="3356611"/>
            <a:ext cx="811530" cy="227755"/>
          </a:xfrm>
          <a:prstGeom prst="rect">
            <a:avLst/>
          </a:prstGeom>
          <a:noFill/>
          <a:ln w="9525" algn="ctr">
            <a:noFill/>
            <a:miter lim="800000"/>
            <a:headEnd/>
            <a:tailEnd/>
          </a:ln>
          <a:effectLst/>
        </p:spPr>
        <p:txBody>
          <a:bodyPr lIns="73152" tIns="36576" rIns="73152" bIns="36576">
            <a:spAutoFit/>
          </a:bodyPr>
          <a:lstStyle/>
          <a:p>
            <a:r>
              <a:rPr lang="en-US" sz="1000" dirty="0"/>
              <a:t>SLA</a:t>
            </a:r>
          </a:p>
        </p:txBody>
      </p:sp>
      <p:sp>
        <p:nvSpPr>
          <p:cNvPr id="1548335" name="Text Box 47"/>
          <p:cNvSpPr txBox="1">
            <a:spLocks noChangeArrowheads="1"/>
          </p:cNvSpPr>
          <p:nvPr/>
        </p:nvSpPr>
        <p:spPr bwMode="auto">
          <a:xfrm>
            <a:off x="3638550" y="3356611"/>
            <a:ext cx="811530" cy="227755"/>
          </a:xfrm>
          <a:prstGeom prst="rect">
            <a:avLst/>
          </a:prstGeom>
          <a:noFill/>
          <a:ln w="9525" algn="ctr">
            <a:noFill/>
            <a:miter lim="800000"/>
            <a:headEnd/>
            <a:tailEnd/>
          </a:ln>
          <a:effectLst/>
        </p:spPr>
        <p:txBody>
          <a:bodyPr lIns="73152" tIns="36576" rIns="73152" bIns="36576">
            <a:spAutoFit/>
          </a:bodyPr>
          <a:lstStyle/>
          <a:p>
            <a:r>
              <a:rPr lang="en-US" sz="1000" dirty="0"/>
              <a:t>SLA</a:t>
            </a:r>
          </a:p>
        </p:txBody>
      </p:sp>
      <p:sp>
        <p:nvSpPr>
          <p:cNvPr id="1548336" name="Text Box 48"/>
          <p:cNvSpPr txBox="1">
            <a:spLocks noChangeArrowheads="1"/>
          </p:cNvSpPr>
          <p:nvPr/>
        </p:nvSpPr>
        <p:spPr bwMode="auto">
          <a:xfrm>
            <a:off x="5833110" y="3356611"/>
            <a:ext cx="811530" cy="227755"/>
          </a:xfrm>
          <a:prstGeom prst="rect">
            <a:avLst/>
          </a:prstGeom>
          <a:noFill/>
          <a:ln w="9525" algn="ctr">
            <a:noFill/>
            <a:miter lim="800000"/>
            <a:headEnd/>
            <a:tailEnd/>
          </a:ln>
          <a:effectLst/>
        </p:spPr>
        <p:txBody>
          <a:bodyPr lIns="73152" tIns="36576" rIns="73152" bIns="36576">
            <a:spAutoFit/>
          </a:bodyPr>
          <a:lstStyle/>
          <a:p>
            <a:r>
              <a:rPr lang="en-US" sz="1000" dirty="0"/>
              <a:t>SLA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Reinforcement Learning</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1"/>
          </p:nvPr>
        </p:nvSpPr>
        <p:spPr/>
        <p:txBody>
          <a:bodyPr/>
          <a:lstStyle/>
          <a:p>
            <a:fld id="{66057635-7C1A-4399-A7D9-B30B630827ED}" type="slidenum">
              <a:rPr lang="en-US"/>
              <a:pPr/>
              <a:t>20</a:t>
            </a:fld>
            <a:endParaRPr lang="en-US"/>
          </a:p>
        </p:txBody>
      </p:sp>
      <p:sp>
        <p:nvSpPr>
          <p:cNvPr id="1837058" name="Rectangle 2"/>
          <p:cNvSpPr>
            <a:spLocks noGrp="1" noChangeArrowheads="1"/>
          </p:cNvSpPr>
          <p:nvPr>
            <p:ph type="title"/>
          </p:nvPr>
        </p:nvSpPr>
        <p:spPr>
          <a:xfrm>
            <a:off x="365760" y="182880"/>
            <a:ext cx="6583680" cy="609600"/>
          </a:xfrm>
        </p:spPr>
        <p:txBody>
          <a:bodyPr>
            <a:normAutofit fontScale="90000"/>
          </a:bodyPr>
          <a:lstStyle/>
          <a:p>
            <a:r>
              <a:rPr lang="en-US" sz="2200" dirty="0">
                <a:solidFill>
                  <a:srgbClr val="0000CC"/>
                </a:solidFill>
              </a:rPr>
              <a:t>Standard Approach: Queuing Models</a:t>
            </a:r>
            <a:r>
              <a:rPr lang="en-US" sz="3800" dirty="0">
                <a:solidFill>
                  <a:srgbClr val="0000CC"/>
                </a:solidFill>
              </a:rPr>
              <a:t> </a:t>
            </a:r>
          </a:p>
        </p:txBody>
      </p:sp>
      <p:sp>
        <p:nvSpPr>
          <p:cNvPr id="1837059" name="Freeform 3"/>
          <p:cNvSpPr>
            <a:spLocks/>
          </p:cNvSpPr>
          <p:nvPr/>
        </p:nvSpPr>
        <p:spPr bwMode="auto">
          <a:xfrm>
            <a:off x="5154931" y="3474720"/>
            <a:ext cx="43180" cy="1270"/>
          </a:xfrm>
          <a:custGeom>
            <a:avLst/>
            <a:gdLst/>
            <a:ahLst/>
            <a:cxnLst>
              <a:cxn ang="0">
                <a:pos x="68" y="0"/>
              </a:cxn>
              <a:cxn ang="0">
                <a:pos x="68" y="0"/>
              </a:cxn>
              <a:cxn ang="0">
                <a:pos x="68" y="0"/>
              </a:cxn>
              <a:cxn ang="0">
                <a:pos x="68" y="0"/>
              </a:cxn>
              <a:cxn ang="0">
                <a:pos x="68" y="0"/>
              </a:cxn>
              <a:cxn ang="0">
                <a:pos x="0" y="0"/>
              </a:cxn>
              <a:cxn ang="0">
                <a:pos x="0" y="0"/>
              </a:cxn>
              <a:cxn ang="0">
                <a:pos x="0" y="0"/>
              </a:cxn>
              <a:cxn ang="0">
                <a:pos x="0" y="0"/>
              </a:cxn>
              <a:cxn ang="0">
                <a:pos x="0" y="0"/>
              </a:cxn>
              <a:cxn ang="0">
                <a:pos x="68" y="0"/>
              </a:cxn>
            </a:cxnLst>
            <a:rect l="0" t="0" r="r" b="b"/>
            <a:pathLst>
              <a:path w="68">
                <a:moveTo>
                  <a:pt x="68" y="0"/>
                </a:moveTo>
                <a:lnTo>
                  <a:pt x="68" y="0"/>
                </a:lnTo>
                <a:lnTo>
                  <a:pt x="68" y="0"/>
                </a:lnTo>
                <a:lnTo>
                  <a:pt x="68" y="0"/>
                </a:lnTo>
                <a:lnTo>
                  <a:pt x="68" y="0"/>
                </a:lnTo>
                <a:lnTo>
                  <a:pt x="0" y="0"/>
                </a:lnTo>
                <a:lnTo>
                  <a:pt x="0" y="0"/>
                </a:lnTo>
                <a:lnTo>
                  <a:pt x="0" y="0"/>
                </a:lnTo>
                <a:lnTo>
                  <a:pt x="0" y="0"/>
                </a:lnTo>
                <a:lnTo>
                  <a:pt x="0" y="0"/>
                </a:lnTo>
                <a:lnTo>
                  <a:pt x="68" y="0"/>
                </a:lnTo>
                <a:close/>
              </a:path>
            </a:pathLst>
          </a:custGeom>
          <a:solidFill>
            <a:srgbClr val="000000"/>
          </a:solidFill>
          <a:ln w="9525">
            <a:noFill/>
            <a:round/>
            <a:headEnd/>
            <a:tailEnd/>
          </a:ln>
        </p:spPr>
        <p:txBody>
          <a:bodyPr lIns="73152" tIns="36576" rIns="73152" bIns="36576"/>
          <a:lstStyle/>
          <a:p>
            <a:endParaRPr lang="en-US"/>
          </a:p>
        </p:txBody>
      </p:sp>
      <p:sp>
        <p:nvSpPr>
          <p:cNvPr id="1837060" name="Rectangle 4"/>
          <p:cNvSpPr>
            <a:spLocks noGrp="1" noChangeArrowheads="1"/>
          </p:cNvSpPr>
          <p:nvPr>
            <p:ph type="body" idx="1"/>
          </p:nvPr>
        </p:nvSpPr>
        <p:spPr>
          <a:xfrm>
            <a:off x="548640" y="975360"/>
            <a:ext cx="6400800" cy="4267200"/>
          </a:xfrm>
          <a:noFill/>
          <a:ln/>
        </p:spPr>
        <p:txBody>
          <a:bodyPr/>
          <a:lstStyle/>
          <a:p>
            <a:pPr>
              <a:lnSpc>
                <a:spcPct val="90000"/>
              </a:lnSpc>
            </a:pPr>
            <a:r>
              <a:rPr lang="en-US" dirty="0"/>
              <a:t>Design an appropriate model of flows/queues in system</a:t>
            </a:r>
          </a:p>
          <a:p>
            <a:pPr>
              <a:lnSpc>
                <a:spcPct val="90000"/>
              </a:lnSpc>
            </a:pPr>
            <a:r>
              <a:rPr lang="en-US" dirty="0"/>
              <a:t>Estimate model parameters offline or online </a:t>
            </a:r>
          </a:p>
          <a:p>
            <a:pPr>
              <a:lnSpc>
                <a:spcPct val="90000"/>
              </a:lnSpc>
            </a:pPr>
            <a:r>
              <a:rPr lang="en-US" dirty="0">
                <a:cs typeface="Times New Roman" pitchFamily="18" charset="0"/>
                <a:sym typeface="Math A" pitchFamily="18" charset="2"/>
              </a:rPr>
              <a:t>Model estimates Value(</a:t>
            </a:r>
            <a:r>
              <a:rPr lang="en-US" dirty="0" err="1">
                <a:cs typeface="Times New Roman" pitchFamily="18" charset="0"/>
                <a:sym typeface="Math A" pitchFamily="18" charset="2"/>
              </a:rPr>
              <a:t>numServers</a:t>
            </a:r>
            <a:r>
              <a:rPr lang="en-US" dirty="0">
                <a:cs typeface="Times New Roman" pitchFamily="18" charset="0"/>
                <a:sym typeface="Math A" pitchFamily="18" charset="2"/>
              </a:rPr>
              <a:t>) by estimating (asymptotic) performance changes due to changes in </a:t>
            </a:r>
            <a:r>
              <a:rPr lang="en-US" dirty="0" err="1">
                <a:cs typeface="Times New Roman" pitchFamily="18" charset="0"/>
                <a:sym typeface="Math A" pitchFamily="18" charset="2"/>
              </a:rPr>
              <a:t>numServers</a:t>
            </a:r>
            <a:endParaRPr lang="en-US" dirty="0">
              <a:cs typeface="Times New Roman" pitchFamily="18" charset="0"/>
              <a:sym typeface="Math A" pitchFamily="18" charset="2"/>
            </a:endParaRPr>
          </a:p>
          <a:p>
            <a:pPr>
              <a:lnSpc>
                <a:spcPct val="90000"/>
              </a:lnSpc>
            </a:pPr>
            <a:r>
              <a:rPr lang="en-US" dirty="0">
                <a:cs typeface="Times New Roman" pitchFamily="18" charset="0"/>
                <a:sym typeface="Math A" pitchFamily="18" charset="2"/>
              </a:rPr>
              <a:t>Has worked well in deployed systems</a:t>
            </a:r>
          </a:p>
          <a:p>
            <a:pPr>
              <a:lnSpc>
                <a:spcPct val="90000"/>
              </a:lnSpc>
            </a:pPr>
            <a:endParaRPr lang="en-US" dirty="0">
              <a:cs typeface="Times New Roman" pitchFamily="18" charset="0"/>
              <a:sym typeface="Math A" pitchFamily="18" charset="2"/>
            </a:endParaRPr>
          </a:p>
          <a:p>
            <a:pPr>
              <a:lnSpc>
                <a:spcPct val="90000"/>
              </a:lnSpc>
            </a:pPr>
            <a:r>
              <a:rPr lang="en-US" dirty="0">
                <a:cs typeface="Times New Roman" pitchFamily="18" charset="0"/>
                <a:sym typeface="Math A" pitchFamily="18" charset="2"/>
              </a:rPr>
              <a:t>Two main limitations:</a:t>
            </a:r>
          </a:p>
          <a:p>
            <a:pPr lvl="1">
              <a:lnSpc>
                <a:spcPct val="90000"/>
              </a:lnSpc>
            </a:pPr>
            <a:r>
              <a:rPr lang="en-US" dirty="0">
                <a:cs typeface="Times New Roman" pitchFamily="18" charset="0"/>
                <a:sym typeface="Math A" pitchFamily="18" charset="2"/>
              </a:rPr>
              <a:t>Model design is difficult and knowledge-intensive</a:t>
            </a:r>
          </a:p>
          <a:p>
            <a:pPr lvl="1">
              <a:lnSpc>
                <a:spcPct val="90000"/>
              </a:lnSpc>
            </a:pPr>
            <a:r>
              <a:rPr lang="en-US" dirty="0">
                <a:cs typeface="Times New Roman" pitchFamily="18" charset="0"/>
                <a:sym typeface="Math A" pitchFamily="18" charset="2"/>
              </a:rPr>
              <a:t>Model assumptions don</a:t>
            </a:r>
            <a:r>
              <a:rPr lang="en-US" dirty="0">
                <a:latin typeface="Times New Roman"/>
                <a:cs typeface="Times New Roman" pitchFamily="18" charset="0"/>
                <a:sym typeface="Math A" pitchFamily="18" charset="2"/>
              </a:rPr>
              <a:t>’</a:t>
            </a:r>
            <a:r>
              <a:rPr lang="en-US" dirty="0">
                <a:cs typeface="Times New Roman" pitchFamily="18" charset="0"/>
                <a:sym typeface="Math A" pitchFamily="18" charset="2"/>
              </a:rPr>
              <a:t>t exactly match real system</a:t>
            </a:r>
          </a:p>
          <a:p>
            <a:pPr lvl="2">
              <a:lnSpc>
                <a:spcPct val="90000"/>
              </a:lnSpc>
            </a:pPr>
            <a:r>
              <a:rPr lang="en-US" sz="1300" dirty="0">
                <a:cs typeface="Times New Roman" pitchFamily="18" charset="0"/>
                <a:sym typeface="Math A" pitchFamily="18" charset="2"/>
              </a:rPr>
              <a:t>Real systems have complex dynamics; standard models assume steady-state behavior</a:t>
            </a:r>
          </a:p>
          <a:p>
            <a:pPr lvl="1">
              <a:lnSpc>
                <a:spcPct val="90000"/>
              </a:lnSpc>
            </a:pPr>
            <a:endParaRPr lang="en-US" dirty="0">
              <a:sym typeface="Math C" pitchFamily="2" charset="2"/>
            </a:endParaRPr>
          </a:p>
          <a:p>
            <a:pPr>
              <a:lnSpc>
                <a:spcPct val="90000"/>
              </a:lnSpc>
            </a:pPr>
            <a:r>
              <a:rPr lang="en-US" dirty="0"/>
              <a:t>Two prospective benefits of machine learning approach: </a:t>
            </a:r>
          </a:p>
          <a:p>
            <a:pPr lvl="1">
              <a:lnSpc>
                <a:spcPct val="90000"/>
              </a:lnSpc>
            </a:pPr>
            <a:r>
              <a:rPr lang="en-US" dirty="0"/>
              <a:t>Avoid knowledge bottleneck</a:t>
            </a:r>
          </a:p>
          <a:p>
            <a:pPr lvl="1">
              <a:lnSpc>
                <a:spcPct val="90000"/>
              </a:lnSpc>
            </a:pPr>
            <a:r>
              <a:rPr lang="en-US" dirty="0"/>
              <a:t>Decisions can reflect dynamic consequences of actions</a:t>
            </a:r>
          </a:p>
          <a:p>
            <a:pPr lvl="2">
              <a:lnSpc>
                <a:spcPct val="90000"/>
              </a:lnSpc>
            </a:pPr>
            <a:r>
              <a:rPr lang="en-US" sz="1300" dirty="0"/>
              <a:t>e.g. properly handle transients and switching delays</a:t>
            </a:r>
          </a:p>
          <a:p>
            <a:pPr lvl="1">
              <a:lnSpc>
                <a:spcPct val="9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7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7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37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7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3706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3706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37060">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3706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37060">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37060">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37060">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70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706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5F1839FB-3AD8-4CDC-96EB-421318A2B1E3}" type="slidenum">
              <a:rPr lang="en-US"/>
              <a:pPr/>
              <a:t>21</a:t>
            </a:fld>
            <a:endParaRPr lang="en-US"/>
          </a:p>
        </p:txBody>
      </p:sp>
      <p:sp>
        <p:nvSpPr>
          <p:cNvPr id="1824770"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24771"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t>Reinforcement Learning Approach  </a:t>
            </a:r>
          </a:p>
          <a:p>
            <a:pPr lvl="1">
              <a:lnSpc>
                <a:spcPct val="115000"/>
              </a:lnSpc>
              <a:spcBef>
                <a:spcPct val="30000"/>
              </a:spcBef>
            </a:pPr>
            <a:r>
              <a:rPr lang="en-US" sz="1600" u="sng" dirty="0"/>
              <a:t>Quick RL Overview</a:t>
            </a:r>
          </a:p>
          <a:p>
            <a:pPr lvl="1">
              <a:lnSpc>
                <a:spcPct val="115000"/>
              </a:lnSpc>
              <a:spcBef>
                <a:spcPct val="30000"/>
              </a:spcBef>
            </a:pPr>
            <a:endParaRPr lang="en-US" sz="1600" u="sng" dirty="0"/>
          </a:p>
          <a:p>
            <a:pPr>
              <a:lnSpc>
                <a:spcPct val="115000"/>
              </a:lnSpc>
              <a:spcBef>
                <a:spcPct val="30000"/>
              </a:spcBef>
            </a:pPr>
            <a:endParaRPr lang="en-US" sz="1900" dirty="0"/>
          </a:p>
          <a:p>
            <a:pPr>
              <a:lnSpc>
                <a:spcPct val="115000"/>
              </a:lnSpc>
              <a:spcBef>
                <a:spcPct val="30000"/>
              </a:spcBef>
            </a:pPr>
            <a:r>
              <a:rPr lang="en-US" sz="1900" dirty="0">
                <a:solidFill>
                  <a:schemeClr val="folHlink"/>
                </a:solidFill>
              </a:rPr>
              <a:t>Results</a:t>
            </a:r>
          </a:p>
          <a:p>
            <a:pPr>
              <a:lnSpc>
                <a:spcPct val="115000"/>
              </a:lnSpc>
              <a:spcBef>
                <a:spcPct val="30000"/>
              </a:spcBef>
            </a:pPr>
            <a:r>
              <a:rPr lang="en-US" sz="1900" dirty="0">
                <a:solidFill>
                  <a:schemeClr val="folHlink"/>
                </a:solidFill>
              </a:rPr>
              <a:t>Insights into Hybrid RL outperformance</a:t>
            </a:r>
          </a:p>
          <a:p>
            <a:pPr>
              <a:lnSpc>
                <a:spcPct val="115000"/>
              </a:lnSpc>
              <a:spcBef>
                <a:spcPct val="30000"/>
              </a:spcBef>
            </a:pPr>
            <a:r>
              <a:rPr lang="en-US" sz="1900" dirty="0" err="1">
                <a:solidFill>
                  <a:schemeClr val="folHlink"/>
                </a:solidFill>
              </a:rPr>
              <a:t>Wrapup</a:t>
            </a:r>
            <a:r>
              <a:rPr lang="en-US" sz="1900" dirty="0">
                <a:solidFill>
                  <a:schemeClr val="folHlink"/>
                </a:solidFill>
              </a:rPr>
              <a:t> </a:t>
            </a:r>
            <a:r>
              <a:rPr lang="en-US" sz="2200" dirty="0">
                <a:solidFill>
                  <a:schemeClr val="folHlink"/>
                </a:solidFill>
              </a:rPr>
              <a:t> </a:t>
            </a:r>
          </a:p>
          <a:p>
            <a:endParaRPr lang="en-US" dirty="0">
              <a:solidFill>
                <a:schemeClr val="folHlink"/>
              </a:solidFill>
            </a:endParaRPr>
          </a:p>
          <a:p>
            <a:endParaRPr lang="en-US" sz="3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1"/>
          </p:nvPr>
        </p:nvSpPr>
        <p:spPr/>
        <p:txBody>
          <a:bodyPr/>
          <a:lstStyle/>
          <a:p>
            <a:fld id="{0BB7278A-B615-444A-ADB2-2AB7156E1CD3}" type="slidenum">
              <a:rPr lang="en-US"/>
              <a:pPr/>
              <a:t>22</a:t>
            </a:fld>
            <a:endParaRPr lang="en-US"/>
          </a:p>
        </p:txBody>
      </p:sp>
      <p:sp>
        <p:nvSpPr>
          <p:cNvPr id="1550338" name="Rectangle 2"/>
          <p:cNvSpPr>
            <a:spLocks noGrp="1" noChangeArrowheads="1"/>
          </p:cNvSpPr>
          <p:nvPr>
            <p:ph type="title"/>
          </p:nvPr>
        </p:nvSpPr>
        <p:spPr>
          <a:xfrm>
            <a:off x="365760" y="0"/>
            <a:ext cx="6583680" cy="1097280"/>
          </a:xfrm>
        </p:spPr>
        <p:txBody>
          <a:bodyPr/>
          <a:lstStyle/>
          <a:p>
            <a:r>
              <a:rPr lang="en-US" sz="2600" dirty="0">
                <a:solidFill>
                  <a:srgbClr val="0000CC"/>
                </a:solidFill>
              </a:rPr>
              <a:t>Reinforcement Learning (RL) approach</a:t>
            </a:r>
            <a:r>
              <a:rPr lang="en-US" sz="3800" dirty="0">
                <a:solidFill>
                  <a:srgbClr val="0000CC"/>
                </a:solidFill>
              </a:rPr>
              <a:t> </a:t>
            </a:r>
          </a:p>
        </p:txBody>
      </p:sp>
      <p:sp>
        <p:nvSpPr>
          <p:cNvPr id="1550339" name="Freeform 3"/>
          <p:cNvSpPr>
            <a:spLocks/>
          </p:cNvSpPr>
          <p:nvPr/>
        </p:nvSpPr>
        <p:spPr bwMode="auto">
          <a:xfrm>
            <a:off x="5154931" y="3474720"/>
            <a:ext cx="43180" cy="1270"/>
          </a:xfrm>
          <a:custGeom>
            <a:avLst/>
            <a:gdLst/>
            <a:ahLst/>
            <a:cxnLst>
              <a:cxn ang="0">
                <a:pos x="68" y="0"/>
              </a:cxn>
              <a:cxn ang="0">
                <a:pos x="68" y="0"/>
              </a:cxn>
              <a:cxn ang="0">
                <a:pos x="68" y="0"/>
              </a:cxn>
              <a:cxn ang="0">
                <a:pos x="68" y="0"/>
              </a:cxn>
              <a:cxn ang="0">
                <a:pos x="68" y="0"/>
              </a:cxn>
              <a:cxn ang="0">
                <a:pos x="0" y="0"/>
              </a:cxn>
              <a:cxn ang="0">
                <a:pos x="0" y="0"/>
              </a:cxn>
              <a:cxn ang="0">
                <a:pos x="0" y="0"/>
              </a:cxn>
              <a:cxn ang="0">
                <a:pos x="0" y="0"/>
              </a:cxn>
              <a:cxn ang="0">
                <a:pos x="0" y="0"/>
              </a:cxn>
              <a:cxn ang="0">
                <a:pos x="68" y="0"/>
              </a:cxn>
            </a:cxnLst>
            <a:rect l="0" t="0" r="r" b="b"/>
            <a:pathLst>
              <a:path w="68">
                <a:moveTo>
                  <a:pt x="68" y="0"/>
                </a:moveTo>
                <a:lnTo>
                  <a:pt x="68" y="0"/>
                </a:lnTo>
                <a:lnTo>
                  <a:pt x="68" y="0"/>
                </a:lnTo>
                <a:lnTo>
                  <a:pt x="68" y="0"/>
                </a:lnTo>
                <a:lnTo>
                  <a:pt x="68" y="0"/>
                </a:lnTo>
                <a:lnTo>
                  <a:pt x="0" y="0"/>
                </a:lnTo>
                <a:lnTo>
                  <a:pt x="0" y="0"/>
                </a:lnTo>
                <a:lnTo>
                  <a:pt x="0" y="0"/>
                </a:lnTo>
                <a:lnTo>
                  <a:pt x="0" y="0"/>
                </a:lnTo>
                <a:lnTo>
                  <a:pt x="0" y="0"/>
                </a:lnTo>
                <a:lnTo>
                  <a:pt x="68" y="0"/>
                </a:lnTo>
                <a:close/>
              </a:path>
            </a:pathLst>
          </a:custGeom>
          <a:solidFill>
            <a:srgbClr val="000000"/>
          </a:solidFill>
          <a:ln w="9525">
            <a:noFill/>
            <a:round/>
            <a:headEnd/>
            <a:tailEnd/>
          </a:ln>
        </p:spPr>
        <p:txBody>
          <a:bodyPr lIns="73152" tIns="36576" rIns="73152" bIns="36576"/>
          <a:lstStyle/>
          <a:p>
            <a:endParaRPr lang="en-US"/>
          </a:p>
        </p:txBody>
      </p:sp>
      <p:sp>
        <p:nvSpPr>
          <p:cNvPr id="1550340" name="Text Box 4"/>
          <p:cNvSpPr txBox="1">
            <a:spLocks noChangeArrowheads="1"/>
          </p:cNvSpPr>
          <p:nvPr/>
        </p:nvSpPr>
        <p:spPr bwMode="auto">
          <a:xfrm>
            <a:off x="5414011" y="2778760"/>
            <a:ext cx="683136" cy="304699"/>
          </a:xfrm>
          <a:prstGeom prst="rect">
            <a:avLst/>
          </a:prstGeom>
          <a:noFill/>
          <a:ln w="12700" algn="ctr">
            <a:noFill/>
            <a:miter lim="800000"/>
            <a:headEnd/>
            <a:tailEnd/>
          </a:ln>
          <a:effectLst/>
        </p:spPr>
        <p:txBody>
          <a:bodyPr wrap="none" lIns="73152" tIns="36576" rIns="73152" bIns="36576">
            <a:spAutoFit/>
          </a:bodyPr>
          <a:lstStyle/>
          <a:p>
            <a:r>
              <a:rPr lang="en-US"/>
              <a:t>Action</a:t>
            </a:r>
          </a:p>
        </p:txBody>
      </p:sp>
      <p:sp>
        <p:nvSpPr>
          <p:cNvPr id="1550341" name="Text Box 5"/>
          <p:cNvSpPr txBox="1">
            <a:spLocks noChangeArrowheads="1"/>
          </p:cNvSpPr>
          <p:nvPr/>
        </p:nvSpPr>
        <p:spPr bwMode="auto">
          <a:xfrm>
            <a:off x="2039620" y="2778760"/>
            <a:ext cx="812979" cy="304699"/>
          </a:xfrm>
          <a:prstGeom prst="rect">
            <a:avLst/>
          </a:prstGeom>
          <a:noFill/>
          <a:ln w="12700" algn="ctr">
            <a:noFill/>
            <a:miter lim="800000"/>
            <a:headEnd/>
            <a:tailEnd/>
          </a:ln>
          <a:effectLst/>
        </p:spPr>
        <p:txBody>
          <a:bodyPr wrap="none" lIns="73152" tIns="36576" rIns="73152" bIns="36576">
            <a:spAutoFit/>
          </a:bodyPr>
          <a:lstStyle/>
          <a:p>
            <a:r>
              <a:rPr lang="en-US"/>
              <a:t>Reward</a:t>
            </a:r>
          </a:p>
        </p:txBody>
      </p:sp>
      <p:sp>
        <p:nvSpPr>
          <p:cNvPr id="1550342" name="Text Box 6"/>
          <p:cNvSpPr txBox="1">
            <a:spLocks noChangeArrowheads="1"/>
          </p:cNvSpPr>
          <p:nvPr/>
        </p:nvSpPr>
        <p:spPr bwMode="auto">
          <a:xfrm>
            <a:off x="3441701" y="2778760"/>
            <a:ext cx="596574" cy="304699"/>
          </a:xfrm>
          <a:prstGeom prst="rect">
            <a:avLst/>
          </a:prstGeom>
          <a:noFill/>
          <a:ln w="12700" algn="ctr">
            <a:noFill/>
            <a:miter lim="800000"/>
            <a:headEnd/>
            <a:tailEnd/>
          </a:ln>
          <a:effectLst/>
        </p:spPr>
        <p:txBody>
          <a:bodyPr wrap="none" lIns="73152" tIns="36576" rIns="73152" bIns="36576">
            <a:spAutoFit/>
          </a:bodyPr>
          <a:lstStyle/>
          <a:p>
            <a:r>
              <a:rPr lang="en-US"/>
              <a:t>State</a:t>
            </a:r>
          </a:p>
        </p:txBody>
      </p:sp>
      <p:sp>
        <p:nvSpPr>
          <p:cNvPr id="1550343" name="AutoShape 7"/>
          <p:cNvSpPr>
            <a:spLocks noChangeArrowheads="1"/>
          </p:cNvSpPr>
          <p:nvPr/>
        </p:nvSpPr>
        <p:spPr bwMode="auto">
          <a:xfrm>
            <a:off x="3624580" y="3365169"/>
            <a:ext cx="163521" cy="319433"/>
          </a:xfrm>
          <a:prstGeom prst="roundRect">
            <a:avLst>
              <a:gd name="adj" fmla="val 16667"/>
            </a:avLst>
          </a:prstGeom>
          <a:gradFill rotWithShape="1">
            <a:gsLst>
              <a:gs pos="0">
                <a:srgbClr val="7FFF00"/>
              </a:gs>
              <a:gs pos="100000">
                <a:srgbClr val="7FFF00">
                  <a:gamma/>
                  <a:shade val="46275"/>
                  <a:invGamma/>
                </a:srgbClr>
              </a:gs>
            </a:gsLst>
            <a:lin ang="2700000" scaled="1"/>
          </a:gradFill>
          <a:ln w="28575" algn="ctr">
            <a:noFill/>
            <a:round/>
            <a:headEnd/>
            <a:tailEnd/>
          </a:ln>
          <a:effectLst/>
        </p:spPr>
        <p:txBody>
          <a:bodyPr wrap="none" lIns="73152" tIns="36576" rIns="73152" bIns="36576" anchor="ctr">
            <a:spAutoFit/>
          </a:bodyPr>
          <a:lstStyle/>
          <a:p>
            <a:endParaRPr lang="en-US"/>
          </a:p>
        </p:txBody>
      </p:sp>
      <p:sp>
        <p:nvSpPr>
          <p:cNvPr id="1550344" name="Text Box 8"/>
          <p:cNvSpPr txBox="1">
            <a:spLocks noChangeArrowheads="1"/>
          </p:cNvSpPr>
          <p:nvPr/>
        </p:nvSpPr>
        <p:spPr bwMode="auto">
          <a:xfrm>
            <a:off x="3718560" y="3354070"/>
            <a:ext cx="697230" cy="293370"/>
          </a:xfrm>
          <a:prstGeom prst="rect">
            <a:avLst/>
          </a:prstGeom>
          <a:noFill/>
          <a:ln w="12700" algn="ctr">
            <a:noFill/>
            <a:miter lim="800000"/>
            <a:headEnd/>
            <a:tailEnd/>
          </a:ln>
          <a:effectLst/>
        </p:spPr>
        <p:txBody>
          <a:bodyPr lIns="73152" tIns="36576" rIns="73152" bIns="36576">
            <a:spAutoFit/>
          </a:bodyPr>
          <a:lstStyle/>
          <a:p>
            <a:r>
              <a:rPr lang="en-US" sz="1400" b="1" dirty="0" err="1"/>
              <a:t>Alg</a:t>
            </a:r>
            <a:r>
              <a:rPr lang="en-US" sz="1400" b="1" dirty="0"/>
              <a:t>?</a:t>
            </a:r>
          </a:p>
        </p:txBody>
      </p:sp>
      <p:sp>
        <p:nvSpPr>
          <p:cNvPr id="1550345" name="Oval 9"/>
          <p:cNvSpPr>
            <a:spLocks noChangeArrowheads="1"/>
          </p:cNvSpPr>
          <p:nvPr/>
        </p:nvSpPr>
        <p:spPr bwMode="auto">
          <a:xfrm>
            <a:off x="3332480" y="2107329"/>
            <a:ext cx="207831" cy="428464"/>
          </a:xfrm>
          <a:prstGeom prst="ellipse">
            <a:avLst/>
          </a:prstGeom>
          <a:gradFill rotWithShape="1">
            <a:gsLst>
              <a:gs pos="0">
                <a:srgbClr val="FFFFCC"/>
              </a:gs>
              <a:gs pos="100000">
                <a:srgbClr val="FFFFCC">
                  <a:gamma/>
                  <a:shade val="46275"/>
                  <a:invGamma/>
                </a:srgbClr>
              </a:gs>
            </a:gsLst>
            <a:path path="shape">
              <a:fillToRect l="50000" t="50000" r="50000" b="50000"/>
            </a:path>
          </a:gradFill>
          <a:ln w="28575" algn="ctr">
            <a:noFill/>
            <a:round/>
            <a:headEnd/>
            <a:tailEnd/>
          </a:ln>
          <a:effectLst/>
        </p:spPr>
        <p:txBody>
          <a:bodyPr wrap="none" lIns="73152" tIns="36576" rIns="73152" bIns="36576" anchor="ctr">
            <a:spAutoFit/>
          </a:bodyPr>
          <a:lstStyle/>
          <a:p>
            <a:endParaRPr lang="en-US"/>
          </a:p>
        </p:txBody>
      </p:sp>
      <p:sp>
        <p:nvSpPr>
          <p:cNvPr id="1550346" name="Text Box 10"/>
          <p:cNvSpPr txBox="1">
            <a:spLocks noChangeArrowheads="1"/>
          </p:cNvSpPr>
          <p:nvPr/>
        </p:nvSpPr>
        <p:spPr bwMode="auto">
          <a:xfrm>
            <a:off x="3749041" y="2146301"/>
            <a:ext cx="644664" cy="289310"/>
          </a:xfrm>
          <a:prstGeom prst="rect">
            <a:avLst/>
          </a:prstGeom>
          <a:noFill/>
          <a:ln w="12700" algn="ctr">
            <a:noFill/>
            <a:miter lim="800000"/>
            <a:headEnd/>
            <a:tailEnd/>
          </a:ln>
          <a:effectLst/>
        </p:spPr>
        <p:txBody>
          <a:bodyPr wrap="none" lIns="73152" tIns="36576" rIns="73152" bIns="36576">
            <a:spAutoFit/>
          </a:bodyPr>
          <a:lstStyle/>
          <a:p>
            <a:r>
              <a:rPr lang="en-US" sz="1400" b="1" dirty="0"/>
              <a:t>App 1</a:t>
            </a:r>
          </a:p>
        </p:txBody>
      </p:sp>
      <p:cxnSp>
        <p:nvCxnSpPr>
          <p:cNvPr id="1550347" name="AutoShape 11"/>
          <p:cNvCxnSpPr>
            <a:cxnSpLocks noChangeShapeType="1"/>
            <a:stCxn id="1550345" idx="2"/>
          </p:cNvCxnSpPr>
          <p:nvPr/>
        </p:nvCxnSpPr>
        <p:spPr bwMode="auto">
          <a:xfrm rot="10800000" flipH="1" flipV="1">
            <a:off x="3332479" y="2321561"/>
            <a:ext cx="318771" cy="1202690"/>
          </a:xfrm>
          <a:prstGeom prst="bentConnector4">
            <a:avLst>
              <a:gd name="adj1" fmla="val -71713"/>
              <a:gd name="adj2" fmla="val 58906"/>
            </a:avLst>
          </a:prstGeom>
          <a:noFill/>
          <a:ln w="19050">
            <a:solidFill>
              <a:srgbClr val="000000"/>
            </a:solidFill>
            <a:miter lim="800000"/>
            <a:headEnd/>
            <a:tailEnd type="triangle" w="med" len="med"/>
          </a:ln>
          <a:effectLst/>
        </p:spPr>
      </p:cxnSp>
      <p:cxnSp>
        <p:nvCxnSpPr>
          <p:cNvPr id="1550348" name="AutoShape 12"/>
          <p:cNvCxnSpPr>
            <a:cxnSpLocks noChangeShapeType="1"/>
            <a:stCxn id="1550345" idx="4"/>
          </p:cNvCxnSpPr>
          <p:nvPr/>
        </p:nvCxnSpPr>
        <p:spPr bwMode="auto">
          <a:xfrm rot="16200000" flipH="1">
            <a:off x="3382334" y="2589855"/>
            <a:ext cx="756048" cy="647924"/>
          </a:xfrm>
          <a:prstGeom prst="bentConnector3">
            <a:avLst>
              <a:gd name="adj1" fmla="val 50000"/>
            </a:avLst>
          </a:prstGeom>
          <a:noFill/>
          <a:ln w="19050">
            <a:solidFill>
              <a:srgbClr val="000000"/>
            </a:solidFill>
            <a:miter lim="800000"/>
            <a:headEnd/>
            <a:tailEnd type="triangle" w="med" len="med"/>
          </a:ln>
          <a:effectLst/>
        </p:spPr>
      </p:cxnSp>
      <p:cxnSp>
        <p:nvCxnSpPr>
          <p:cNvPr id="1550349" name="AutoShape 13"/>
          <p:cNvCxnSpPr>
            <a:cxnSpLocks noChangeShapeType="1"/>
          </p:cNvCxnSpPr>
          <p:nvPr/>
        </p:nvCxnSpPr>
        <p:spPr bwMode="auto">
          <a:xfrm flipV="1">
            <a:off x="4606290" y="2359660"/>
            <a:ext cx="213360" cy="1196340"/>
          </a:xfrm>
          <a:prstGeom prst="bentConnector3">
            <a:avLst>
              <a:gd name="adj1" fmla="val 357269"/>
            </a:avLst>
          </a:prstGeom>
          <a:noFill/>
          <a:ln w="19050">
            <a:solidFill>
              <a:srgbClr val="000000"/>
            </a:solidFill>
            <a:miter lim="800000"/>
            <a:headEnd/>
            <a:tailEnd type="triangle" w="med" len="med"/>
          </a:ln>
          <a:effectLst/>
        </p:spPr>
      </p:cxnSp>
      <p:grpSp>
        <p:nvGrpSpPr>
          <p:cNvPr id="2" name="Group 14"/>
          <p:cNvGrpSpPr>
            <a:grpSpLocks/>
          </p:cNvGrpSpPr>
          <p:nvPr/>
        </p:nvGrpSpPr>
        <p:grpSpPr bwMode="auto">
          <a:xfrm>
            <a:off x="1828800" y="2694940"/>
            <a:ext cx="4450080" cy="626110"/>
            <a:chOff x="1440" y="960"/>
            <a:chExt cx="3504" cy="493"/>
          </a:xfrm>
        </p:grpSpPr>
        <p:sp>
          <p:nvSpPr>
            <p:cNvPr id="1550351" name="Text Box 15"/>
            <p:cNvSpPr txBox="1">
              <a:spLocks noChangeArrowheads="1"/>
            </p:cNvSpPr>
            <p:nvPr/>
          </p:nvSpPr>
          <p:spPr bwMode="auto">
            <a:xfrm>
              <a:off x="1440" y="997"/>
              <a:ext cx="764" cy="436"/>
            </a:xfrm>
            <a:prstGeom prst="rect">
              <a:avLst/>
            </a:prstGeom>
            <a:noFill/>
            <a:ln w="9525" algn="ctr">
              <a:noFill/>
              <a:miter lim="800000"/>
              <a:headEnd/>
              <a:tailEnd/>
            </a:ln>
            <a:effectLst/>
          </p:spPr>
          <p:txBody>
            <a:bodyPr>
              <a:spAutoFit/>
            </a:bodyPr>
            <a:lstStyle/>
            <a:p>
              <a:r>
                <a:rPr lang="en-US">
                  <a:solidFill>
                    <a:srgbClr val="FF0000"/>
                  </a:solidFill>
                </a:rPr>
                <a:t>Value(RT)</a:t>
              </a:r>
            </a:p>
          </p:txBody>
        </p:sp>
        <p:sp>
          <p:nvSpPr>
            <p:cNvPr id="1550352" name="Text Box 16"/>
            <p:cNvSpPr txBox="1">
              <a:spLocks noChangeArrowheads="1"/>
            </p:cNvSpPr>
            <p:nvPr/>
          </p:nvSpPr>
          <p:spPr bwMode="auto">
            <a:xfrm>
              <a:off x="4208" y="1017"/>
              <a:ext cx="736" cy="436"/>
            </a:xfrm>
            <a:prstGeom prst="rect">
              <a:avLst/>
            </a:prstGeom>
            <a:noFill/>
            <a:ln w="9525" algn="ctr">
              <a:noFill/>
              <a:miter lim="800000"/>
              <a:headEnd/>
              <a:tailEnd/>
            </a:ln>
            <a:effectLst/>
          </p:spPr>
          <p:txBody>
            <a:bodyPr>
              <a:spAutoFit/>
            </a:bodyPr>
            <a:lstStyle/>
            <a:p>
              <a:r>
                <a:rPr lang="en-US">
                  <a:solidFill>
                    <a:srgbClr val="FF0000"/>
                  </a:solidFill>
                </a:rPr>
                <a:t># servers</a:t>
              </a:r>
            </a:p>
          </p:txBody>
        </p:sp>
        <p:sp>
          <p:nvSpPr>
            <p:cNvPr id="1550353" name="Text Box 17"/>
            <p:cNvSpPr txBox="1">
              <a:spLocks noChangeArrowheads="1"/>
            </p:cNvSpPr>
            <p:nvPr/>
          </p:nvSpPr>
          <p:spPr bwMode="auto">
            <a:xfrm>
              <a:off x="2496" y="960"/>
              <a:ext cx="840" cy="339"/>
            </a:xfrm>
            <a:prstGeom prst="rect">
              <a:avLst/>
            </a:prstGeom>
            <a:noFill/>
            <a:ln w="9525" algn="ctr">
              <a:noFill/>
              <a:miter lim="800000"/>
              <a:headEnd/>
              <a:tailEnd/>
            </a:ln>
            <a:effectLst/>
          </p:spPr>
          <p:txBody>
            <a:bodyPr>
              <a:spAutoFit/>
            </a:bodyPr>
            <a:lstStyle/>
            <a:p>
              <a:pPr algn="l"/>
              <a:r>
                <a:rPr lang="en-US" sz="1100" dirty="0">
                  <a:solidFill>
                    <a:srgbClr val="FF0000"/>
                  </a:solidFill>
                </a:rPr>
                <a:t>Monitored data streams</a:t>
              </a:r>
            </a:p>
          </p:txBody>
        </p:sp>
      </p:grpSp>
      <p:sp>
        <p:nvSpPr>
          <p:cNvPr id="1550354" name="Text Box 18"/>
          <p:cNvSpPr txBox="1">
            <a:spLocks noChangeArrowheads="1"/>
          </p:cNvSpPr>
          <p:nvPr/>
        </p:nvSpPr>
        <p:spPr bwMode="auto">
          <a:xfrm>
            <a:off x="3752851" y="3340100"/>
            <a:ext cx="697230" cy="317500"/>
          </a:xfrm>
          <a:prstGeom prst="rect">
            <a:avLst/>
          </a:prstGeom>
          <a:noFill/>
          <a:ln w="12700" algn="ctr">
            <a:noFill/>
            <a:miter lim="800000"/>
            <a:headEnd/>
            <a:tailEnd/>
          </a:ln>
          <a:effectLst/>
        </p:spPr>
        <p:txBody>
          <a:bodyPr lIns="73152" tIns="36576" rIns="73152" bIns="36576">
            <a:spAutoFit/>
          </a:bodyPr>
          <a:lstStyle/>
          <a:p>
            <a:r>
              <a:rPr lang="en-US" sz="1600" b="1" dirty="0"/>
              <a:t>RL</a:t>
            </a:r>
          </a:p>
        </p:txBody>
      </p:sp>
      <p:sp>
        <p:nvSpPr>
          <p:cNvPr id="1550355" name="Text Box 19"/>
          <p:cNvSpPr txBox="1">
            <a:spLocks noChangeArrowheads="1"/>
          </p:cNvSpPr>
          <p:nvPr/>
        </p:nvSpPr>
        <p:spPr bwMode="auto">
          <a:xfrm>
            <a:off x="3718560" y="2133600"/>
            <a:ext cx="895350" cy="317500"/>
          </a:xfrm>
          <a:prstGeom prst="rect">
            <a:avLst/>
          </a:prstGeom>
          <a:noFill/>
          <a:ln w="12700" algn="ctr">
            <a:noFill/>
            <a:miter lim="800000"/>
            <a:headEnd/>
            <a:tailEnd/>
          </a:ln>
          <a:effectLst/>
        </p:spPr>
        <p:txBody>
          <a:bodyPr wrap="none" lIns="73152" tIns="36576" rIns="73152" bIns="36576">
            <a:spAutoFit/>
          </a:bodyPr>
          <a:lstStyle/>
          <a:p>
            <a:r>
              <a:rPr lang="en-US" sz="1600" b="1" dirty="0"/>
              <a:t>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55034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5034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503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550346"/>
                                        </p:tgtEl>
                                      </p:cBhvr>
                                    </p:animEffect>
                                    <p:set>
                                      <p:cBhvr>
                                        <p:cTn id="18" dur="1" fill="hold">
                                          <p:stCondLst>
                                            <p:cond delay="499"/>
                                          </p:stCondLst>
                                        </p:cTn>
                                        <p:tgtEl>
                                          <p:spTgt spid="1550346"/>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1550344"/>
                                        </p:tgtEl>
                                      </p:cBhvr>
                                    </p:animEffect>
                                    <p:set>
                                      <p:cBhvr>
                                        <p:cTn id="21" dur="1" fill="hold">
                                          <p:stCondLst>
                                            <p:cond delay="499"/>
                                          </p:stCondLst>
                                        </p:cTn>
                                        <p:tgtEl>
                                          <p:spTgt spid="155034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155035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50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0340" grpId="0"/>
      <p:bldP spid="1550341" grpId="0"/>
      <p:bldP spid="1550342" grpId="0"/>
      <p:bldP spid="1550344" grpId="0"/>
      <p:bldP spid="1550346" grpId="0"/>
      <p:bldP spid="1550354" grpId="0"/>
      <p:bldP spid="1550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1"/>
          </p:nvPr>
        </p:nvSpPr>
        <p:spPr/>
        <p:txBody>
          <a:bodyPr/>
          <a:lstStyle/>
          <a:p>
            <a:fld id="{FEFED38C-936C-410F-B697-E712EAEFAD1F}" type="slidenum">
              <a:rPr lang="en-US"/>
              <a:pPr/>
              <a:t>23</a:t>
            </a:fld>
            <a:endParaRPr lang="en-US"/>
          </a:p>
        </p:txBody>
      </p:sp>
      <p:sp>
        <p:nvSpPr>
          <p:cNvPr id="1552386" name="Rectangle 2"/>
          <p:cNvSpPr>
            <a:spLocks noGrp="1" noChangeArrowheads="1"/>
          </p:cNvSpPr>
          <p:nvPr>
            <p:ph type="title"/>
          </p:nvPr>
        </p:nvSpPr>
        <p:spPr>
          <a:xfrm>
            <a:off x="365760" y="0"/>
            <a:ext cx="6583680" cy="1097280"/>
          </a:xfrm>
        </p:spPr>
        <p:txBody>
          <a:bodyPr/>
          <a:lstStyle/>
          <a:p>
            <a:r>
              <a:rPr lang="en-US" sz="2600" dirty="0"/>
              <a:t>Reinforcement Learning: 1-slide Tutorial</a:t>
            </a:r>
          </a:p>
        </p:txBody>
      </p:sp>
      <p:sp>
        <p:nvSpPr>
          <p:cNvPr id="1552387" name="Rectangle 3"/>
          <p:cNvSpPr>
            <a:spLocks noGrp="1" noChangeArrowheads="1"/>
          </p:cNvSpPr>
          <p:nvPr>
            <p:ph type="body" idx="1"/>
          </p:nvPr>
        </p:nvSpPr>
        <p:spPr>
          <a:xfrm>
            <a:off x="304800" y="914400"/>
            <a:ext cx="6644640" cy="4389120"/>
          </a:xfrm>
        </p:spPr>
        <p:txBody>
          <a:bodyPr/>
          <a:lstStyle/>
          <a:p>
            <a:pPr>
              <a:lnSpc>
                <a:spcPct val="80000"/>
              </a:lnSpc>
              <a:spcBef>
                <a:spcPct val="30000"/>
              </a:spcBef>
              <a:spcAft>
                <a:spcPct val="10000"/>
              </a:spcAft>
              <a:buClr>
                <a:srgbClr val="FF0000"/>
              </a:buClr>
              <a:buSzPct val="100000"/>
            </a:pPr>
            <a:r>
              <a:rPr lang="en-US" sz="1300" dirty="0"/>
              <a:t>A </a:t>
            </a:r>
            <a:r>
              <a:rPr lang="en-US" sz="1300" dirty="0">
                <a:solidFill>
                  <a:srgbClr val="3333CC"/>
                </a:solidFill>
              </a:rPr>
              <a:t>learning agent</a:t>
            </a:r>
            <a:r>
              <a:rPr lang="en-US" sz="1300" dirty="0"/>
              <a:t> interacts with the </a:t>
            </a:r>
            <a:r>
              <a:rPr lang="en-US" sz="1300" dirty="0">
                <a:solidFill>
                  <a:srgbClr val="3333CC"/>
                </a:solidFill>
              </a:rPr>
              <a:t>environment</a:t>
            </a:r>
          </a:p>
          <a:p>
            <a:pPr lvl="1">
              <a:lnSpc>
                <a:spcPct val="80000"/>
              </a:lnSpc>
              <a:spcBef>
                <a:spcPct val="30000"/>
              </a:spcBef>
              <a:spcAft>
                <a:spcPct val="10000"/>
              </a:spcAft>
              <a:buClr>
                <a:srgbClr val="FF0000"/>
              </a:buClr>
              <a:buSzPct val="100000"/>
            </a:pPr>
            <a:r>
              <a:rPr lang="en-US" sz="1100" dirty="0"/>
              <a:t>Observes current state</a:t>
            </a:r>
            <a:r>
              <a:rPr lang="en-US" sz="1100" dirty="0">
                <a:solidFill>
                  <a:srgbClr val="FF0000"/>
                </a:solidFill>
              </a:rPr>
              <a:t> </a:t>
            </a:r>
            <a:r>
              <a:rPr lang="en-US" sz="1100" b="1" dirty="0">
                <a:solidFill>
                  <a:srgbClr val="FF0000"/>
                </a:solidFill>
              </a:rPr>
              <a:t>s</a:t>
            </a:r>
            <a:r>
              <a:rPr lang="en-US" sz="1100" dirty="0"/>
              <a:t> of the environment </a:t>
            </a:r>
          </a:p>
          <a:p>
            <a:pPr lvl="1">
              <a:lnSpc>
                <a:spcPct val="80000"/>
              </a:lnSpc>
              <a:spcBef>
                <a:spcPct val="30000"/>
              </a:spcBef>
              <a:spcAft>
                <a:spcPct val="10000"/>
              </a:spcAft>
              <a:buClr>
                <a:srgbClr val="FF0000"/>
              </a:buClr>
              <a:buSzPct val="100000"/>
            </a:pPr>
            <a:r>
              <a:rPr lang="en-US" sz="1100" dirty="0"/>
              <a:t>Takes an action </a:t>
            </a:r>
            <a:r>
              <a:rPr lang="en-US" sz="1100" b="1" dirty="0">
                <a:solidFill>
                  <a:srgbClr val="FF0000"/>
                </a:solidFill>
              </a:rPr>
              <a:t>a</a:t>
            </a:r>
          </a:p>
          <a:p>
            <a:pPr lvl="1">
              <a:lnSpc>
                <a:spcPct val="80000"/>
              </a:lnSpc>
              <a:spcBef>
                <a:spcPct val="30000"/>
              </a:spcBef>
              <a:spcAft>
                <a:spcPct val="10000"/>
              </a:spcAft>
              <a:buClr>
                <a:srgbClr val="FF0000"/>
              </a:buClr>
              <a:buSzPct val="100000"/>
            </a:pPr>
            <a:r>
              <a:rPr lang="en-US" sz="1100" dirty="0"/>
              <a:t>Receives an (immediate) scalar reward  </a:t>
            </a:r>
            <a:r>
              <a:rPr lang="en-US" sz="1100" b="1" dirty="0">
                <a:solidFill>
                  <a:srgbClr val="FF0000"/>
                </a:solidFill>
              </a:rPr>
              <a:t>r</a:t>
            </a:r>
          </a:p>
          <a:p>
            <a:pPr lvl="1">
              <a:lnSpc>
                <a:spcPct val="80000"/>
              </a:lnSpc>
              <a:spcBef>
                <a:spcPct val="30000"/>
              </a:spcBef>
              <a:spcAft>
                <a:spcPct val="10000"/>
              </a:spcAft>
              <a:buClr>
                <a:srgbClr val="FF0000"/>
              </a:buClr>
              <a:buSzPct val="100000"/>
            </a:pPr>
            <a:endParaRPr lang="en-US" sz="1100" dirty="0">
              <a:solidFill>
                <a:srgbClr val="FF0000"/>
              </a:solidFill>
            </a:endParaRPr>
          </a:p>
          <a:p>
            <a:pPr>
              <a:lnSpc>
                <a:spcPct val="80000"/>
              </a:lnSpc>
              <a:spcBef>
                <a:spcPct val="30000"/>
              </a:spcBef>
              <a:spcAft>
                <a:spcPct val="10000"/>
              </a:spcAft>
              <a:buClr>
                <a:srgbClr val="FF0000"/>
              </a:buClr>
              <a:buSzPct val="100000"/>
            </a:pPr>
            <a:r>
              <a:rPr lang="en-US" sz="1300" dirty="0"/>
              <a:t>Agent learns a</a:t>
            </a:r>
            <a:r>
              <a:rPr lang="en-US" sz="1300" dirty="0">
                <a:solidFill>
                  <a:srgbClr val="3333CC"/>
                </a:solidFill>
              </a:rPr>
              <a:t> long-range value function </a:t>
            </a:r>
            <a:r>
              <a:rPr lang="en-US" sz="1300" b="1" dirty="0">
                <a:solidFill>
                  <a:srgbClr val="FF0000"/>
                </a:solidFill>
              </a:rPr>
              <a:t>V(</a:t>
            </a:r>
            <a:r>
              <a:rPr lang="en-US" sz="1300" b="1" dirty="0" err="1">
                <a:solidFill>
                  <a:srgbClr val="FF0000"/>
                </a:solidFill>
              </a:rPr>
              <a:t>s,a</a:t>
            </a:r>
            <a:r>
              <a:rPr lang="en-US" sz="1300" b="1" dirty="0">
                <a:solidFill>
                  <a:srgbClr val="FF0000"/>
                </a:solidFill>
              </a:rPr>
              <a:t>)</a:t>
            </a:r>
            <a:r>
              <a:rPr lang="en-US" sz="1300" dirty="0">
                <a:solidFill>
                  <a:srgbClr val="3333CC"/>
                </a:solidFill>
              </a:rPr>
              <a:t>   </a:t>
            </a:r>
          </a:p>
          <a:p>
            <a:pPr>
              <a:lnSpc>
                <a:spcPct val="80000"/>
              </a:lnSpc>
              <a:spcBef>
                <a:spcPct val="30000"/>
              </a:spcBef>
              <a:spcAft>
                <a:spcPct val="10000"/>
              </a:spcAft>
              <a:buClr>
                <a:srgbClr val="FF0000"/>
              </a:buClr>
              <a:buSzPct val="100000"/>
              <a:buFont typeface="Wingdings" pitchFamily="2" charset="2"/>
              <a:buNone/>
            </a:pPr>
            <a:r>
              <a:rPr lang="en-US" sz="1300" dirty="0">
                <a:solidFill>
                  <a:srgbClr val="3333CC"/>
                </a:solidFill>
              </a:rPr>
              <a:t>	</a:t>
            </a:r>
          </a:p>
          <a:p>
            <a:pPr>
              <a:lnSpc>
                <a:spcPct val="80000"/>
              </a:lnSpc>
              <a:spcBef>
                <a:spcPct val="30000"/>
              </a:spcBef>
              <a:spcAft>
                <a:spcPct val="10000"/>
              </a:spcAft>
              <a:buClr>
                <a:srgbClr val="FF0000"/>
              </a:buClr>
              <a:buSzPct val="100000"/>
              <a:buFont typeface="Wingdings" pitchFamily="2" charset="2"/>
              <a:buNone/>
            </a:pPr>
            <a:r>
              <a:rPr lang="en-US" sz="1300" dirty="0">
                <a:solidFill>
                  <a:srgbClr val="3333CC"/>
                </a:solidFill>
              </a:rPr>
              <a:t>	</a:t>
            </a:r>
            <a:r>
              <a:rPr lang="en-US" sz="1300" dirty="0"/>
              <a:t>estimating</a:t>
            </a:r>
            <a:r>
              <a:rPr lang="en-US" sz="1300" dirty="0">
                <a:solidFill>
                  <a:srgbClr val="3333CC"/>
                </a:solidFill>
              </a:rPr>
              <a:t> cumulative future reward: </a:t>
            </a:r>
          </a:p>
          <a:p>
            <a:pPr>
              <a:lnSpc>
                <a:spcPct val="80000"/>
              </a:lnSpc>
              <a:spcBef>
                <a:spcPct val="30000"/>
              </a:spcBef>
              <a:spcAft>
                <a:spcPct val="10000"/>
              </a:spcAft>
              <a:buClr>
                <a:srgbClr val="FF0000"/>
              </a:buClr>
              <a:buSzPct val="100000"/>
              <a:buFont typeface="Wingdings" pitchFamily="2" charset="2"/>
              <a:buNone/>
            </a:pPr>
            <a:endParaRPr lang="en-US" sz="1300" dirty="0"/>
          </a:p>
          <a:p>
            <a:pPr lvl="1">
              <a:lnSpc>
                <a:spcPct val="110000"/>
              </a:lnSpc>
              <a:spcBef>
                <a:spcPct val="10000"/>
              </a:spcBef>
              <a:spcAft>
                <a:spcPct val="10000"/>
              </a:spcAft>
            </a:pPr>
            <a:r>
              <a:rPr lang="en-US" sz="1100" dirty="0"/>
              <a:t>We use a standard RL algorithm </a:t>
            </a:r>
            <a:r>
              <a:rPr lang="en-US" sz="1100" b="1" dirty="0"/>
              <a:t>“</a:t>
            </a:r>
            <a:r>
              <a:rPr lang="en-US" sz="1100" b="1" dirty="0" err="1"/>
              <a:t>Sarsa</a:t>
            </a:r>
            <a:r>
              <a:rPr lang="en-US" sz="1100" b="1" dirty="0"/>
              <a:t>”</a:t>
            </a:r>
            <a:r>
              <a:rPr lang="en-US" sz="1100" dirty="0"/>
              <a:t>: learns state-action value function</a:t>
            </a:r>
          </a:p>
          <a:p>
            <a:pPr lvl="1">
              <a:lnSpc>
                <a:spcPct val="110000"/>
              </a:lnSpc>
              <a:spcBef>
                <a:spcPct val="10000"/>
              </a:spcBef>
              <a:spcAft>
                <a:spcPct val="10000"/>
              </a:spcAft>
            </a:pPr>
            <a:endParaRPr lang="en-US" sz="1100" b="1" dirty="0"/>
          </a:p>
          <a:p>
            <a:pPr lvl="1">
              <a:lnSpc>
                <a:spcPct val="110000"/>
              </a:lnSpc>
              <a:spcBef>
                <a:spcPct val="10000"/>
              </a:spcBef>
              <a:spcAft>
                <a:spcPct val="10000"/>
              </a:spcAft>
              <a:buFont typeface="Wingdings" pitchFamily="2" charset="2"/>
              <a:buNone/>
            </a:pPr>
            <a:endParaRPr lang="en-US" sz="1100" dirty="0"/>
          </a:p>
          <a:p>
            <a:pPr>
              <a:lnSpc>
                <a:spcPct val="80000"/>
              </a:lnSpc>
              <a:spcBef>
                <a:spcPct val="30000"/>
              </a:spcBef>
              <a:spcAft>
                <a:spcPct val="10000"/>
              </a:spcAft>
              <a:buClr>
                <a:srgbClr val="FF0000"/>
              </a:buClr>
              <a:buSzPct val="100000"/>
            </a:pPr>
            <a:endParaRPr lang="en-US" sz="1300" dirty="0"/>
          </a:p>
          <a:p>
            <a:pPr>
              <a:lnSpc>
                <a:spcPct val="80000"/>
              </a:lnSpc>
              <a:spcBef>
                <a:spcPct val="30000"/>
              </a:spcBef>
              <a:spcAft>
                <a:spcPct val="10000"/>
              </a:spcAft>
              <a:buClr>
                <a:srgbClr val="FF0000"/>
              </a:buClr>
              <a:buSzPct val="100000"/>
            </a:pPr>
            <a:r>
              <a:rPr lang="en-US" sz="1300" dirty="0"/>
              <a:t>By design RL does “trial-and-error” learning </a:t>
            </a:r>
            <a:r>
              <a:rPr lang="en-US" sz="1300" u="sng" dirty="0"/>
              <a:t>without model of environment</a:t>
            </a:r>
          </a:p>
          <a:p>
            <a:pPr>
              <a:lnSpc>
                <a:spcPct val="90000"/>
              </a:lnSpc>
              <a:spcBef>
                <a:spcPct val="30000"/>
              </a:spcBef>
              <a:spcAft>
                <a:spcPct val="20000"/>
              </a:spcAft>
              <a:buClr>
                <a:srgbClr val="FF0000"/>
              </a:buClr>
              <a:buSzTx/>
            </a:pPr>
            <a:r>
              <a:rPr lang="en-US" sz="1300" dirty="0"/>
              <a:t>Naturally handles long-range dynamic consequences of actions (e.g., transients, switching delays)</a:t>
            </a:r>
          </a:p>
          <a:p>
            <a:pPr>
              <a:lnSpc>
                <a:spcPct val="80000"/>
              </a:lnSpc>
              <a:spcBef>
                <a:spcPct val="30000"/>
              </a:spcBef>
              <a:spcAft>
                <a:spcPct val="20000"/>
              </a:spcAft>
              <a:buClr>
                <a:srgbClr val="FF0000"/>
              </a:buClr>
              <a:buSzTx/>
            </a:pPr>
            <a:r>
              <a:rPr lang="en-US" sz="1300" dirty="0"/>
              <a:t>Solid theoretical grounding for MDPs;  recent practical success stories</a:t>
            </a:r>
          </a:p>
          <a:p>
            <a:pPr>
              <a:lnSpc>
                <a:spcPct val="80000"/>
              </a:lnSpc>
              <a:spcBef>
                <a:spcPct val="30000"/>
              </a:spcBef>
              <a:spcAft>
                <a:spcPct val="20000"/>
              </a:spcAft>
              <a:buClr>
                <a:srgbClr val="FF0000"/>
              </a:buClr>
            </a:pPr>
            <a:endParaRPr lang="en-US" sz="1300" dirty="0"/>
          </a:p>
          <a:p>
            <a:pPr lvl="1">
              <a:lnSpc>
                <a:spcPct val="80000"/>
              </a:lnSpc>
              <a:spcBef>
                <a:spcPct val="30000"/>
              </a:spcBef>
              <a:spcAft>
                <a:spcPct val="20000"/>
              </a:spcAft>
              <a:buClr>
                <a:srgbClr val="FF0000"/>
              </a:buClr>
            </a:pPr>
            <a:endParaRPr lang="en-US" sz="200" dirty="0"/>
          </a:p>
        </p:txBody>
      </p:sp>
      <p:grpSp>
        <p:nvGrpSpPr>
          <p:cNvPr id="2" name="Group 4"/>
          <p:cNvGrpSpPr>
            <a:grpSpLocks/>
          </p:cNvGrpSpPr>
          <p:nvPr/>
        </p:nvGrpSpPr>
        <p:grpSpPr bwMode="auto">
          <a:xfrm>
            <a:off x="5547360" y="1083310"/>
            <a:ext cx="986790" cy="454660"/>
            <a:chOff x="4080" y="709"/>
            <a:chExt cx="777" cy="358"/>
          </a:xfrm>
        </p:grpSpPr>
        <p:sp>
          <p:nvSpPr>
            <p:cNvPr id="1552389" name="Oval 5"/>
            <p:cNvSpPr>
              <a:spLocks noChangeArrowheads="1"/>
            </p:cNvSpPr>
            <p:nvPr/>
          </p:nvSpPr>
          <p:spPr bwMode="auto">
            <a:xfrm>
              <a:off x="4080" y="709"/>
              <a:ext cx="205" cy="358"/>
            </a:xfrm>
            <a:prstGeom prst="ellipse">
              <a:avLst/>
            </a:prstGeom>
            <a:gradFill rotWithShape="1">
              <a:gsLst>
                <a:gs pos="0">
                  <a:srgbClr val="FFFFCC"/>
                </a:gs>
                <a:gs pos="100000">
                  <a:srgbClr val="FFFFCC">
                    <a:gamma/>
                    <a:shade val="46275"/>
                    <a:invGamma/>
                  </a:srgbClr>
                </a:gs>
              </a:gsLst>
              <a:path path="shape">
                <a:fillToRect l="50000" t="50000" r="50000" b="50000"/>
              </a:path>
            </a:gradFill>
            <a:ln w="28575" algn="ctr">
              <a:noFill/>
              <a:round/>
              <a:headEnd/>
              <a:tailEnd/>
            </a:ln>
            <a:effectLst/>
          </p:spPr>
          <p:txBody>
            <a:bodyPr wrap="none" anchor="ctr">
              <a:spAutoFit/>
            </a:bodyPr>
            <a:lstStyle/>
            <a:p>
              <a:endParaRPr lang="en-US"/>
            </a:p>
          </p:txBody>
        </p:sp>
        <p:sp>
          <p:nvSpPr>
            <p:cNvPr id="1552390" name="Text Box 6"/>
            <p:cNvSpPr txBox="1">
              <a:spLocks noChangeArrowheads="1"/>
            </p:cNvSpPr>
            <p:nvPr/>
          </p:nvSpPr>
          <p:spPr bwMode="auto">
            <a:xfrm>
              <a:off x="4209" y="777"/>
              <a:ext cx="648" cy="242"/>
            </a:xfrm>
            <a:prstGeom prst="rect">
              <a:avLst/>
            </a:prstGeom>
            <a:noFill/>
            <a:ln w="12700" algn="ctr">
              <a:noFill/>
              <a:miter lim="800000"/>
              <a:headEnd/>
              <a:tailEnd/>
            </a:ln>
            <a:effectLst/>
          </p:spPr>
          <p:txBody>
            <a:bodyPr wrap="none">
              <a:spAutoFit/>
            </a:bodyPr>
            <a:lstStyle/>
            <a:p>
              <a:r>
                <a:rPr lang="en-US" sz="1400" b="1" dirty="0"/>
                <a:t>System</a:t>
              </a:r>
            </a:p>
          </p:txBody>
        </p:sp>
      </p:grpSp>
      <p:grpSp>
        <p:nvGrpSpPr>
          <p:cNvPr id="3" name="Group 7"/>
          <p:cNvGrpSpPr>
            <a:grpSpLocks/>
          </p:cNvGrpSpPr>
          <p:nvPr/>
        </p:nvGrpSpPr>
        <p:grpSpPr bwMode="auto">
          <a:xfrm>
            <a:off x="5791200" y="2114550"/>
            <a:ext cx="751840" cy="341630"/>
            <a:chOff x="4368" y="1521"/>
            <a:chExt cx="592" cy="269"/>
          </a:xfrm>
        </p:grpSpPr>
        <p:sp>
          <p:nvSpPr>
            <p:cNvPr id="1552392" name="AutoShape 8"/>
            <p:cNvSpPr>
              <a:spLocks noChangeArrowheads="1"/>
            </p:cNvSpPr>
            <p:nvPr/>
          </p:nvSpPr>
          <p:spPr bwMode="auto">
            <a:xfrm>
              <a:off x="4368" y="1521"/>
              <a:ext cx="161" cy="269"/>
            </a:xfrm>
            <a:prstGeom prst="roundRect">
              <a:avLst>
                <a:gd name="adj" fmla="val 16667"/>
              </a:avLst>
            </a:prstGeom>
            <a:gradFill rotWithShape="1">
              <a:gsLst>
                <a:gs pos="0">
                  <a:srgbClr val="00FFCC"/>
                </a:gs>
                <a:gs pos="100000">
                  <a:srgbClr val="00FFCC">
                    <a:gamma/>
                    <a:shade val="46275"/>
                    <a:invGamma/>
                  </a:srgbClr>
                </a:gs>
              </a:gsLst>
              <a:lin ang="2700000" scaled="1"/>
            </a:gradFill>
            <a:ln w="28575" algn="ctr">
              <a:noFill/>
              <a:round/>
              <a:headEnd/>
              <a:tailEnd/>
            </a:ln>
            <a:effectLst/>
          </p:spPr>
          <p:txBody>
            <a:bodyPr wrap="none" anchor="ctr">
              <a:spAutoFit/>
            </a:bodyPr>
            <a:lstStyle/>
            <a:p>
              <a:endParaRPr lang="en-US"/>
            </a:p>
          </p:txBody>
        </p:sp>
        <p:sp>
          <p:nvSpPr>
            <p:cNvPr id="1552393" name="Text Box 9"/>
            <p:cNvSpPr txBox="1">
              <a:spLocks noChangeArrowheads="1"/>
            </p:cNvSpPr>
            <p:nvPr/>
          </p:nvSpPr>
          <p:spPr bwMode="auto">
            <a:xfrm>
              <a:off x="4416" y="1536"/>
              <a:ext cx="544" cy="242"/>
            </a:xfrm>
            <a:prstGeom prst="rect">
              <a:avLst/>
            </a:prstGeom>
            <a:noFill/>
            <a:ln w="12700" algn="ctr">
              <a:noFill/>
              <a:miter lim="800000"/>
              <a:headEnd/>
              <a:tailEnd/>
            </a:ln>
            <a:effectLst/>
          </p:spPr>
          <p:txBody>
            <a:bodyPr wrap="none">
              <a:spAutoFit/>
            </a:bodyPr>
            <a:lstStyle/>
            <a:p>
              <a:r>
                <a:rPr lang="en-US" sz="1400" b="1" dirty="0"/>
                <a:t>Agent</a:t>
              </a:r>
            </a:p>
          </p:txBody>
        </p:sp>
      </p:grpSp>
      <p:sp>
        <p:nvSpPr>
          <p:cNvPr id="1552394" name="Text Box 10"/>
          <p:cNvSpPr txBox="1">
            <a:spLocks noChangeArrowheads="1"/>
          </p:cNvSpPr>
          <p:nvPr/>
        </p:nvSpPr>
        <p:spPr bwMode="auto">
          <a:xfrm>
            <a:off x="6278880" y="1706880"/>
            <a:ext cx="540469" cy="243143"/>
          </a:xfrm>
          <a:prstGeom prst="rect">
            <a:avLst/>
          </a:prstGeom>
          <a:noFill/>
          <a:ln w="12700" algn="ctr">
            <a:noFill/>
            <a:miter lim="800000"/>
            <a:headEnd/>
            <a:tailEnd/>
          </a:ln>
          <a:effectLst/>
        </p:spPr>
        <p:txBody>
          <a:bodyPr wrap="none" lIns="73152" tIns="36576" rIns="73152" bIns="36576">
            <a:spAutoFit/>
          </a:bodyPr>
          <a:lstStyle/>
          <a:p>
            <a:r>
              <a:rPr lang="en-US" sz="1100" dirty="0"/>
              <a:t>Action</a:t>
            </a:r>
          </a:p>
        </p:txBody>
      </p:sp>
      <p:sp>
        <p:nvSpPr>
          <p:cNvPr id="1552395" name="Text Box 11"/>
          <p:cNvSpPr txBox="1">
            <a:spLocks noChangeArrowheads="1"/>
          </p:cNvSpPr>
          <p:nvPr/>
        </p:nvSpPr>
        <p:spPr bwMode="auto">
          <a:xfrm>
            <a:off x="5359400" y="1667510"/>
            <a:ext cx="635046" cy="243143"/>
          </a:xfrm>
          <a:prstGeom prst="rect">
            <a:avLst/>
          </a:prstGeom>
          <a:noFill/>
          <a:ln w="12700" algn="ctr">
            <a:noFill/>
            <a:miter lim="800000"/>
            <a:headEnd/>
            <a:tailEnd/>
          </a:ln>
          <a:effectLst/>
        </p:spPr>
        <p:txBody>
          <a:bodyPr wrap="none" lIns="73152" tIns="36576" rIns="73152" bIns="36576">
            <a:spAutoFit/>
          </a:bodyPr>
          <a:lstStyle/>
          <a:p>
            <a:r>
              <a:rPr lang="en-US" sz="1100" dirty="0"/>
              <a:t>Reward</a:t>
            </a:r>
          </a:p>
        </p:txBody>
      </p:sp>
      <p:sp>
        <p:nvSpPr>
          <p:cNvPr id="1552396" name="Text Box 12"/>
          <p:cNvSpPr txBox="1">
            <a:spLocks noChangeArrowheads="1"/>
          </p:cNvSpPr>
          <p:nvPr/>
        </p:nvSpPr>
        <p:spPr bwMode="auto">
          <a:xfrm>
            <a:off x="5120640" y="1036320"/>
            <a:ext cx="476349" cy="243143"/>
          </a:xfrm>
          <a:prstGeom prst="rect">
            <a:avLst/>
          </a:prstGeom>
          <a:noFill/>
          <a:ln w="12700" algn="ctr">
            <a:noFill/>
            <a:miter lim="800000"/>
            <a:headEnd/>
            <a:tailEnd/>
          </a:ln>
          <a:effectLst/>
        </p:spPr>
        <p:txBody>
          <a:bodyPr wrap="none" lIns="73152" tIns="36576" rIns="73152" bIns="36576">
            <a:spAutoFit/>
          </a:bodyPr>
          <a:lstStyle/>
          <a:p>
            <a:r>
              <a:rPr lang="en-US" sz="1100" dirty="0"/>
              <a:t>State</a:t>
            </a:r>
          </a:p>
        </p:txBody>
      </p:sp>
      <p:cxnSp>
        <p:nvCxnSpPr>
          <p:cNvPr id="1552397" name="AutoShape 13"/>
          <p:cNvCxnSpPr>
            <a:cxnSpLocks noChangeShapeType="1"/>
            <a:stCxn id="1552389" idx="2"/>
            <a:endCxn id="1552392" idx="1"/>
          </p:cNvCxnSpPr>
          <p:nvPr/>
        </p:nvCxnSpPr>
        <p:spPr bwMode="auto">
          <a:xfrm rot="10800000" flipH="1" flipV="1">
            <a:off x="5547360" y="1310640"/>
            <a:ext cx="243840" cy="975360"/>
          </a:xfrm>
          <a:prstGeom prst="bentConnector3">
            <a:avLst>
              <a:gd name="adj1" fmla="val -93750"/>
            </a:avLst>
          </a:prstGeom>
          <a:noFill/>
          <a:ln w="9525">
            <a:solidFill>
              <a:srgbClr val="000000"/>
            </a:solidFill>
            <a:miter lim="800000"/>
            <a:headEnd/>
            <a:tailEnd type="triangle" w="med" len="med"/>
          </a:ln>
          <a:effectLst/>
        </p:spPr>
      </p:cxnSp>
      <p:cxnSp>
        <p:nvCxnSpPr>
          <p:cNvPr id="1552398" name="AutoShape 14"/>
          <p:cNvCxnSpPr>
            <a:cxnSpLocks noChangeShapeType="1"/>
            <a:stCxn id="1552389" idx="1"/>
            <a:endCxn id="1552392" idx="2"/>
          </p:cNvCxnSpPr>
          <p:nvPr/>
        </p:nvCxnSpPr>
        <p:spPr bwMode="auto">
          <a:xfrm rot="16200000" flipH="1">
            <a:off x="5085904" y="1649471"/>
            <a:ext cx="1306985" cy="307990"/>
          </a:xfrm>
          <a:prstGeom prst="bentConnector5">
            <a:avLst>
              <a:gd name="adj1" fmla="val -17491"/>
              <a:gd name="adj2" fmla="val 207403"/>
              <a:gd name="adj3" fmla="val 117491"/>
            </a:avLst>
          </a:prstGeom>
          <a:noFill/>
          <a:ln w="9525">
            <a:solidFill>
              <a:srgbClr val="000000"/>
            </a:solidFill>
            <a:miter lim="800000"/>
            <a:headEnd/>
            <a:tailEnd type="triangle" w="med" len="med"/>
          </a:ln>
          <a:effectLst/>
        </p:spPr>
      </p:cxnSp>
      <p:cxnSp>
        <p:nvCxnSpPr>
          <p:cNvPr id="1552399" name="AutoShape 15"/>
          <p:cNvCxnSpPr>
            <a:cxnSpLocks noChangeShapeType="1"/>
          </p:cNvCxnSpPr>
          <p:nvPr/>
        </p:nvCxnSpPr>
        <p:spPr bwMode="auto">
          <a:xfrm flipV="1">
            <a:off x="6522720" y="1341120"/>
            <a:ext cx="162560" cy="970280"/>
          </a:xfrm>
          <a:prstGeom prst="bentConnector3">
            <a:avLst>
              <a:gd name="adj1" fmla="val 212500"/>
            </a:avLst>
          </a:prstGeom>
          <a:noFill/>
          <a:ln w="9525">
            <a:solidFill>
              <a:srgbClr val="000000"/>
            </a:solidFill>
            <a:miter lim="800000"/>
            <a:headEnd/>
            <a:tailEnd type="triangle" w="med" len="med"/>
          </a:ln>
          <a:effectLst/>
        </p:spPr>
      </p:cxnSp>
      <p:graphicFrame>
        <p:nvGraphicFramePr>
          <p:cNvPr id="1552400" name="Object 16"/>
          <p:cNvGraphicFramePr>
            <a:graphicFrameLocks noChangeAspect="1"/>
          </p:cNvGraphicFramePr>
          <p:nvPr/>
        </p:nvGraphicFramePr>
        <p:xfrm>
          <a:off x="3342641" y="2254251"/>
          <a:ext cx="1334770" cy="590550"/>
        </p:xfrm>
        <a:graphic>
          <a:graphicData uri="http://schemas.openxmlformats.org/presentationml/2006/ole">
            <p:oleObj spid="_x0000_s1026" name="Equation" r:id="rId4" imgW="1028520" imgH="457200" progId="Equation.3">
              <p:embed/>
            </p:oleObj>
          </a:graphicData>
        </a:graphic>
      </p:graphicFrame>
      <p:graphicFrame>
        <p:nvGraphicFramePr>
          <p:cNvPr id="1552401" name="Object 17"/>
          <p:cNvGraphicFramePr>
            <a:graphicFrameLocks noChangeAspect="1"/>
          </p:cNvGraphicFramePr>
          <p:nvPr/>
        </p:nvGraphicFramePr>
        <p:xfrm>
          <a:off x="1544321" y="3230880"/>
          <a:ext cx="3128010" cy="290830"/>
        </p:xfrm>
        <a:graphic>
          <a:graphicData uri="http://schemas.openxmlformats.org/presentationml/2006/ole">
            <p:oleObj spid="_x0000_s1027" name="Equation" r:id="rId5" imgW="2323800" imgH="215640" progId="Equation.3">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BB38E6DB-46E4-4B8F-A66A-F0520B397BC1}" type="slidenum">
              <a:rPr lang="en-US"/>
              <a:pPr/>
              <a:t>24</a:t>
            </a:fld>
            <a:endParaRPr lang="en-US"/>
          </a:p>
        </p:txBody>
      </p:sp>
      <p:sp>
        <p:nvSpPr>
          <p:cNvPr id="1826818"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26819"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t>Reinforcement Learning Approach  </a:t>
            </a:r>
          </a:p>
          <a:p>
            <a:pPr lvl="1">
              <a:lnSpc>
                <a:spcPct val="115000"/>
              </a:lnSpc>
              <a:spcBef>
                <a:spcPct val="30000"/>
              </a:spcBef>
            </a:pPr>
            <a:r>
              <a:rPr lang="en-US" sz="1600" dirty="0">
                <a:solidFill>
                  <a:schemeClr val="folHlink"/>
                </a:solidFill>
              </a:rPr>
              <a:t>Quick RL Overview</a:t>
            </a:r>
          </a:p>
          <a:p>
            <a:pPr lvl="1">
              <a:lnSpc>
                <a:spcPct val="115000"/>
              </a:lnSpc>
              <a:spcBef>
                <a:spcPct val="30000"/>
              </a:spcBef>
            </a:pPr>
            <a:r>
              <a:rPr lang="en-US" sz="1600" u="sng" dirty="0"/>
              <a:t>Online RL Approach</a:t>
            </a:r>
          </a:p>
          <a:p>
            <a:pPr lvl="1">
              <a:lnSpc>
                <a:spcPct val="115000"/>
              </a:lnSpc>
              <a:spcBef>
                <a:spcPct val="30000"/>
              </a:spcBef>
            </a:pPr>
            <a:endParaRPr lang="en-US" sz="1600" u="sng" dirty="0"/>
          </a:p>
          <a:p>
            <a:pPr>
              <a:lnSpc>
                <a:spcPct val="115000"/>
              </a:lnSpc>
              <a:spcBef>
                <a:spcPct val="30000"/>
              </a:spcBef>
            </a:pPr>
            <a:endParaRPr lang="en-US" sz="1900" dirty="0"/>
          </a:p>
          <a:p>
            <a:pPr>
              <a:lnSpc>
                <a:spcPct val="115000"/>
              </a:lnSpc>
              <a:spcBef>
                <a:spcPct val="30000"/>
              </a:spcBef>
            </a:pPr>
            <a:r>
              <a:rPr lang="en-US" sz="1900" dirty="0">
                <a:solidFill>
                  <a:schemeClr val="folHlink"/>
                </a:solidFill>
              </a:rPr>
              <a:t>Results</a:t>
            </a:r>
          </a:p>
          <a:p>
            <a:pPr>
              <a:lnSpc>
                <a:spcPct val="115000"/>
              </a:lnSpc>
              <a:spcBef>
                <a:spcPct val="30000"/>
              </a:spcBef>
            </a:pPr>
            <a:r>
              <a:rPr lang="en-US" sz="1900" dirty="0">
                <a:solidFill>
                  <a:schemeClr val="folHlink"/>
                </a:solidFill>
              </a:rPr>
              <a:t>Insights into Hybrid RL outperformance</a:t>
            </a:r>
          </a:p>
          <a:p>
            <a:pPr>
              <a:lnSpc>
                <a:spcPct val="115000"/>
              </a:lnSpc>
              <a:spcBef>
                <a:spcPct val="30000"/>
              </a:spcBef>
            </a:pPr>
            <a:r>
              <a:rPr lang="en-US" sz="1900" dirty="0" err="1">
                <a:solidFill>
                  <a:schemeClr val="folHlink"/>
                </a:solidFill>
              </a:rPr>
              <a:t>Wrapup</a:t>
            </a:r>
            <a:r>
              <a:rPr lang="en-US" sz="1900" dirty="0">
                <a:solidFill>
                  <a:schemeClr val="folHlink"/>
                </a:solidFill>
              </a:rPr>
              <a:t> </a:t>
            </a:r>
            <a:r>
              <a:rPr lang="en-US" sz="2200" dirty="0">
                <a:solidFill>
                  <a:schemeClr val="folHlink"/>
                </a:solidFill>
              </a:rPr>
              <a:t> </a:t>
            </a:r>
          </a:p>
          <a:p>
            <a:endParaRPr lang="en-US" dirty="0">
              <a:solidFill>
                <a:schemeClr val="folHlink"/>
              </a:solidFill>
            </a:endParaRPr>
          </a:p>
          <a:p>
            <a:endParaRPr lang="en-US" sz="3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1"/>
          </p:nvPr>
        </p:nvSpPr>
        <p:spPr/>
        <p:txBody>
          <a:bodyPr/>
          <a:lstStyle/>
          <a:p>
            <a:fld id="{06CB9B88-C46A-4C43-A29B-CED8E5C2695D}" type="slidenum">
              <a:rPr lang="en-US"/>
              <a:pPr/>
              <a:t>25</a:t>
            </a:fld>
            <a:endParaRPr lang="en-US"/>
          </a:p>
        </p:txBody>
      </p:sp>
      <p:sp>
        <p:nvSpPr>
          <p:cNvPr id="1554434" name="Rectangle 2"/>
          <p:cNvSpPr>
            <a:spLocks noGrp="1" noChangeArrowheads="1"/>
          </p:cNvSpPr>
          <p:nvPr>
            <p:ph type="title"/>
          </p:nvPr>
        </p:nvSpPr>
        <p:spPr>
          <a:xfrm>
            <a:off x="426720" y="304800"/>
            <a:ext cx="6596380" cy="398780"/>
          </a:xfrm>
        </p:spPr>
        <p:txBody>
          <a:bodyPr>
            <a:normAutofit fontScale="90000"/>
          </a:bodyPr>
          <a:lstStyle/>
          <a:p>
            <a:r>
              <a:rPr lang="en-US" sz="1900" dirty="0">
                <a:solidFill>
                  <a:srgbClr val="4E5ED8"/>
                </a:solidFill>
              </a:rPr>
              <a:t>Online RL in Trade3 Application Manager (AAAI 2005)</a:t>
            </a:r>
          </a:p>
        </p:txBody>
      </p:sp>
      <p:sp>
        <p:nvSpPr>
          <p:cNvPr id="1554435" name="Rectangle 3"/>
          <p:cNvSpPr>
            <a:spLocks noChangeArrowheads="1"/>
          </p:cNvSpPr>
          <p:nvPr/>
        </p:nvSpPr>
        <p:spPr bwMode="auto">
          <a:xfrm>
            <a:off x="537210" y="1943101"/>
            <a:ext cx="2569210" cy="1319530"/>
          </a:xfrm>
          <a:prstGeom prst="rect">
            <a:avLst/>
          </a:prstGeom>
          <a:noFill/>
          <a:ln w="28575">
            <a:solidFill>
              <a:srgbClr val="FF0000"/>
            </a:solidFill>
            <a:miter lim="800000"/>
            <a:headEnd/>
            <a:tailEnd/>
          </a:ln>
          <a:effectLst/>
        </p:spPr>
        <p:txBody>
          <a:bodyPr wrap="none" lIns="73152" tIns="36576" rIns="73152" bIns="36576" anchor="ctr"/>
          <a:lstStyle/>
          <a:p>
            <a:endParaRPr lang="en-US" sz="1100" dirty="0">
              <a:solidFill>
                <a:schemeClr val="bg1"/>
              </a:solidFill>
              <a:latin typeface="Arial" charset="0"/>
            </a:endParaRPr>
          </a:p>
        </p:txBody>
      </p:sp>
      <p:sp>
        <p:nvSpPr>
          <p:cNvPr id="1554436" name="Rectangle 4"/>
          <p:cNvSpPr>
            <a:spLocks noChangeArrowheads="1"/>
          </p:cNvSpPr>
          <p:nvPr/>
        </p:nvSpPr>
        <p:spPr bwMode="auto">
          <a:xfrm>
            <a:off x="720091" y="4420870"/>
            <a:ext cx="2473691" cy="304699"/>
          </a:xfrm>
          <a:prstGeom prst="rect">
            <a:avLst/>
          </a:prstGeom>
          <a:noFill/>
          <a:ln w="9525">
            <a:noFill/>
            <a:miter lim="800000"/>
            <a:headEnd/>
            <a:tailEnd/>
          </a:ln>
          <a:effectLst/>
        </p:spPr>
        <p:txBody>
          <a:bodyPr wrap="none" lIns="73152" tIns="36576" rIns="73152" bIns="36576">
            <a:spAutoFit/>
          </a:bodyPr>
          <a:lstStyle/>
          <a:p>
            <a:pPr eaLnBrk="0" hangingPunct="0"/>
            <a:r>
              <a:rPr lang="en-US" b="1">
                <a:solidFill>
                  <a:schemeClr val="bg1"/>
                </a:solidFill>
              </a:rPr>
              <a:t>Application Environment </a:t>
            </a:r>
          </a:p>
        </p:txBody>
      </p:sp>
      <p:sp>
        <p:nvSpPr>
          <p:cNvPr id="1554437" name="Rectangle 5"/>
          <p:cNvSpPr>
            <a:spLocks noChangeArrowheads="1"/>
          </p:cNvSpPr>
          <p:nvPr/>
        </p:nvSpPr>
        <p:spPr bwMode="auto">
          <a:xfrm>
            <a:off x="2303780" y="1974851"/>
            <a:ext cx="746760" cy="414020"/>
          </a:xfrm>
          <a:prstGeom prst="rect">
            <a:avLst/>
          </a:prstGeom>
          <a:noFill/>
          <a:ln w="9525">
            <a:noFill/>
            <a:miter lim="800000"/>
            <a:headEnd/>
            <a:tailEnd/>
          </a:ln>
          <a:effectLst/>
        </p:spPr>
        <p:txBody>
          <a:bodyPr lIns="73152" tIns="36576" rIns="73152" bIns="36576">
            <a:spAutoFit/>
          </a:bodyPr>
          <a:lstStyle/>
          <a:p>
            <a:r>
              <a:rPr lang="en-US" sz="1100" b="1" dirty="0"/>
              <a:t>TRADE3 App Mgr</a:t>
            </a:r>
          </a:p>
        </p:txBody>
      </p:sp>
      <p:grpSp>
        <p:nvGrpSpPr>
          <p:cNvPr id="2" name="Group 6"/>
          <p:cNvGrpSpPr>
            <a:grpSpLocks/>
          </p:cNvGrpSpPr>
          <p:nvPr/>
        </p:nvGrpSpPr>
        <p:grpSpPr bwMode="auto">
          <a:xfrm>
            <a:off x="628650" y="1900923"/>
            <a:ext cx="981710" cy="513396"/>
            <a:chOff x="543" y="1777"/>
            <a:chExt cx="773" cy="445"/>
          </a:xfrm>
        </p:grpSpPr>
        <p:sp>
          <p:nvSpPr>
            <p:cNvPr id="1554439" name="AutoShape 7"/>
            <p:cNvSpPr>
              <a:spLocks noChangeArrowheads="1"/>
            </p:cNvSpPr>
            <p:nvPr/>
          </p:nvSpPr>
          <p:spPr bwMode="auto">
            <a:xfrm>
              <a:off x="586" y="1777"/>
              <a:ext cx="402" cy="445"/>
            </a:xfrm>
            <a:prstGeom prst="can">
              <a:avLst>
                <a:gd name="adj" fmla="val 25000"/>
              </a:avLst>
            </a:prstGeom>
            <a:noFill/>
            <a:ln w="19050">
              <a:solidFill>
                <a:schemeClr val="bg1"/>
              </a:solidFill>
              <a:round/>
              <a:headEnd/>
              <a:tailEnd/>
            </a:ln>
            <a:effectLst/>
          </p:spPr>
          <p:txBody>
            <a:bodyPr anchor="ctr">
              <a:spAutoFit/>
            </a:bodyPr>
            <a:lstStyle/>
            <a:p>
              <a:endParaRPr lang="en-US"/>
            </a:p>
          </p:txBody>
        </p:sp>
        <p:sp>
          <p:nvSpPr>
            <p:cNvPr id="1554440" name="Rectangle 8"/>
            <p:cNvSpPr>
              <a:spLocks noChangeArrowheads="1"/>
            </p:cNvSpPr>
            <p:nvPr/>
          </p:nvSpPr>
          <p:spPr bwMode="auto">
            <a:xfrm>
              <a:off x="543" y="1913"/>
              <a:ext cx="773" cy="280"/>
            </a:xfrm>
            <a:prstGeom prst="rect">
              <a:avLst/>
            </a:prstGeom>
            <a:noFill/>
            <a:ln w="28575">
              <a:noFill/>
              <a:prstDash val="dash"/>
              <a:miter lim="800000"/>
              <a:headEnd/>
              <a:tailEnd/>
            </a:ln>
            <a:effectLst/>
          </p:spPr>
          <p:txBody>
            <a:bodyPr wrap="none">
              <a:spAutoFit/>
            </a:bodyPr>
            <a:lstStyle/>
            <a:p>
              <a:pPr algn="l"/>
              <a:r>
                <a:rPr lang="en-US" b="1">
                  <a:solidFill>
                    <a:srgbClr val="FF0000"/>
                  </a:solidFill>
                  <a:latin typeface="Arial" charset="0"/>
                  <a:cs typeface="Times New Roman" pitchFamily="18" charset="0"/>
                </a:rPr>
                <a:t>SLA</a:t>
              </a:r>
              <a:r>
                <a:rPr lang="en-US" b="1" baseline="-25000">
                  <a:solidFill>
                    <a:srgbClr val="FF0000"/>
                  </a:solidFill>
                  <a:latin typeface="Arial" charset="0"/>
                  <a:cs typeface="Times New Roman" pitchFamily="18" charset="0"/>
                </a:rPr>
                <a:t> </a:t>
              </a:r>
              <a:r>
                <a:rPr lang="en-US" b="1">
                  <a:solidFill>
                    <a:srgbClr val="FF0000"/>
                  </a:solidFill>
                  <a:latin typeface="Arial" charset="0"/>
                  <a:cs typeface="Times New Roman" pitchFamily="18" charset="0"/>
                </a:rPr>
                <a:t>(RT)</a:t>
              </a:r>
            </a:p>
          </p:txBody>
        </p:sp>
      </p:grpSp>
      <p:sp>
        <p:nvSpPr>
          <p:cNvPr id="1554441" name="Line 9"/>
          <p:cNvSpPr>
            <a:spLocks noChangeShapeType="1"/>
          </p:cNvSpPr>
          <p:nvPr/>
        </p:nvSpPr>
        <p:spPr bwMode="auto">
          <a:xfrm flipV="1">
            <a:off x="1997710" y="1231900"/>
            <a:ext cx="0" cy="1465580"/>
          </a:xfrm>
          <a:prstGeom prst="line">
            <a:avLst/>
          </a:prstGeom>
          <a:noFill/>
          <a:ln w="28575">
            <a:solidFill>
              <a:srgbClr val="FF0000"/>
            </a:solidFill>
            <a:round/>
            <a:headEnd/>
            <a:tailEnd type="triangle" w="med" len="med"/>
          </a:ln>
          <a:effectLst/>
        </p:spPr>
        <p:txBody>
          <a:bodyPr lIns="73152" tIns="36576" rIns="73152" bIns="36576">
            <a:spAutoFit/>
          </a:bodyPr>
          <a:lstStyle/>
          <a:p>
            <a:endParaRPr lang="en-US"/>
          </a:p>
        </p:txBody>
      </p:sp>
      <p:sp>
        <p:nvSpPr>
          <p:cNvPr id="1554442" name="Freeform 10"/>
          <p:cNvSpPr>
            <a:spLocks/>
          </p:cNvSpPr>
          <p:nvPr/>
        </p:nvSpPr>
        <p:spPr bwMode="auto">
          <a:xfrm>
            <a:off x="182880" y="2796590"/>
            <a:ext cx="518160" cy="304699"/>
          </a:xfrm>
          <a:custGeom>
            <a:avLst/>
            <a:gdLst/>
            <a:ahLst/>
            <a:cxnLst>
              <a:cxn ang="0">
                <a:pos x="250" y="885"/>
              </a:cxn>
              <a:cxn ang="0">
                <a:pos x="136" y="749"/>
              </a:cxn>
              <a:cxn ang="0">
                <a:pos x="45" y="159"/>
              </a:cxn>
              <a:cxn ang="0">
                <a:pos x="408" y="0"/>
              </a:cxn>
            </a:cxnLst>
            <a:rect l="0" t="0" r="r" b="b"/>
            <a:pathLst>
              <a:path w="408" h="885">
                <a:moveTo>
                  <a:pt x="250" y="885"/>
                </a:moveTo>
                <a:cubicBezTo>
                  <a:pt x="210" y="877"/>
                  <a:pt x="170" y="870"/>
                  <a:pt x="136" y="749"/>
                </a:cubicBezTo>
                <a:cubicBezTo>
                  <a:pt x="102" y="628"/>
                  <a:pt x="0" y="284"/>
                  <a:pt x="45" y="159"/>
                </a:cubicBezTo>
                <a:cubicBezTo>
                  <a:pt x="90" y="34"/>
                  <a:pt x="249" y="17"/>
                  <a:pt x="408" y="0"/>
                </a:cubicBezTo>
              </a:path>
            </a:pathLst>
          </a:custGeom>
          <a:noFill/>
          <a:ln w="19050" cap="flat" cmpd="sng">
            <a:solidFill>
              <a:schemeClr val="tx1"/>
            </a:solidFill>
            <a:prstDash val="solid"/>
            <a:round/>
            <a:headEnd type="none" w="med" len="med"/>
            <a:tailEnd type="triangle" w="med" len="med"/>
          </a:ln>
          <a:effectLst/>
        </p:spPr>
        <p:txBody>
          <a:bodyPr lIns="73152" tIns="36576" rIns="73152" bIns="36576" anchor="ctr">
            <a:spAutoFit/>
          </a:bodyPr>
          <a:lstStyle/>
          <a:p>
            <a:endParaRPr lang="en-US"/>
          </a:p>
        </p:txBody>
      </p:sp>
      <p:sp>
        <p:nvSpPr>
          <p:cNvPr id="1554443" name="Rectangle 11"/>
          <p:cNvSpPr>
            <a:spLocks noChangeArrowheads="1"/>
          </p:cNvSpPr>
          <p:nvPr/>
        </p:nvSpPr>
        <p:spPr bwMode="auto">
          <a:xfrm>
            <a:off x="34290" y="2576830"/>
            <a:ext cx="792140" cy="381643"/>
          </a:xfrm>
          <a:prstGeom prst="rect">
            <a:avLst/>
          </a:prstGeom>
          <a:noFill/>
          <a:ln w="9525" algn="ctr">
            <a:noFill/>
            <a:miter lim="800000"/>
            <a:headEnd/>
            <a:tailEnd/>
          </a:ln>
          <a:effectLst/>
        </p:spPr>
        <p:txBody>
          <a:bodyPr wrap="none" lIns="73152" tIns="36576" rIns="73152" bIns="36576">
            <a:spAutoFit/>
          </a:bodyPr>
          <a:lstStyle/>
          <a:p>
            <a:r>
              <a:rPr lang="en-US" sz="1000" dirty="0">
                <a:solidFill>
                  <a:schemeClr val="bg1"/>
                </a:solidFill>
              </a:rPr>
              <a:t>  </a:t>
            </a:r>
            <a:r>
              <a:rPr lang="en-US" sz="1000" dirty="0"/>
              <a:t>Response</a:t>
            </a:r>
          </a:p>
          <a:p>
            <a:r>
              <a:rPr lang="en-US" sz="1000" dirty="0"/>
              <a:t>Time</a:t>
            </a:r>
          </a:p>
        </p:txBody>
      </p:sp>
      <p:sp>
        <p:nvSpPr>
          <p:cNvPr id="1554444" name="Rectangle 12"/>
          <p:cNvSpPr>
            <a:spLocks noChangeArrowheads="1"/>
          </p:cNvSpPr>
          <p:nvPr/>
        </p:nvSpPr>
        <p:spPr bwMode="auto">
          <a:xfrm>
            <a:off x="2059940" y="1273810"/>
            <a:ext cx="521233" cy="304699"/>
          </a:xfrm>
          <a:prstGeom prst="rect">
            <a:avLst/>
          </a:prstGeom>
          <a:noFill/>
          <a:ln w="28575">
            <a:noFill/>
            <a:prstDash val="dash"/>
            <a:miter lim="800000"/>
            <a:headEnd/>
            <a:tailEnd/>
          </a:ln>
          <a:effectLst/>
        </p:spPr>
        <p:txBody>
          <a:bodyPr wrap="none" lIns="73152" tIns="36576" rIns="73152" bIns="36576">
            <a:spAutoFit/>
          </a:bodyPr>
          <a:lstStyle/>
          <a:p>
            <a:pPr algn="l"/>
            <a:r>
              <a:rPr lang="en-US" b="1">
                <a:solidFill>
                  <a:srgbClr val="FF0000"/>
                </a:solidFill>
                <a:latin typeface="Arial" charset="0"/>
                <a:cs typeface="Times New Roman" pitchFamily="18" charset="0"/>
              </a:rPr>
              <a:t>V(n)</a:t>
            </a:r>
          </a:p>
        </p:txBody>
      </p:sp>
      <p:sp>
        <p:nvSpPr>
          <p:cNvPr id="1554445" name="Rectangle 13"/>
          <p:cNvSpPr>
            <a:spLocks noChangeArrowheads="1"/>
          </p:cNvSpPr>
          <p:nvPr/>
        </p:nvSpPr>
        <p:spPr bwMode="auto">
          <a:xfrm>
            <a:off x="833120" y="2316480"/>
            <a:ext cx="287195" cy="304699"/>
          </a:xfrm>
          <a:prstGeom prst="rect">
            <a:avLst/>
          </a:prstGeom>
          <a:noFill/>
          <a:ln w="9525">
            <a:noFill/>
            <a:miter lim="800000"/>
            <a:headEnd/>
            <a:tailEnd/>
          </a:ln>
          <a:effectLst/>
        </p:spPr>
        <p:txBody>
          <a:bodyPr wrap="none" lIns="73152" tIns="36576" rIns="73152" bIns="36576">
            <a:spAutoFit/>
          </a:bodyPr>
          <a:lstStyle/>
          <a:p>
            <a:r>
              <a:rPr lang="en-US" b="1">
                <a:solidFill>
                  <a:srgbClr val="33CC33"/>
                </a:solidFill>
                <a:latin typeface="Arial" charset="0"/>
                <a:cs typeface="Times New Roman" pitchFamily="18" charset="0"/>
              </a:rPr>
              <a:t>U</a:t>
            </a:r>
          </a:p>
        </p:txBody>
      </p:sp>
      <p:sp>
        <p:nvSpPr>
          <p:cNvPr id="1554446" name="Line 14"/>
          <p:cNvSpPr>
            <a:spLocks noChangeShapeType="1"/>
          </p:cNvSpPr>
          <p:nvPr/>
        </p:nvSpPr>
        <p:spPr bwMode="auto">
          <a:xfrm flipH="1" flipV="1">
            <a:off x="1023620" y="2280920"/>
            <a:ext cx="157480" cy="245110"/>
          </a:xfrm>
          <a:prstGeom prst="line">
            <a:avLst/>
          </a:prstGeom>
          <a:noFill/>
          <a:ln w="28575">
            <a:solidFill>
              <a:srgbClr val="FF0000"/>
            </a:solidFill>
            <a:round/>
            <a:headEnd type="triangle" w="med" len="med"/>
            <a:tailEnd/>
          </a:ln>
          <a:effectLst/>
        </p:spPr>
        <p:txBody>
          <a:bodyPr lIns="73152" tIns="36576" rIns="73152" bIns="36576">
            <a:spAutoFit/>
          </a:bodyPr>
          <a:lstStyle/>
          <a:p>
            <a:endParaRPr lang="en-US"/>
          </a:p>
        </p:txBody>
      </p:sp>
      <p:sp>
        <p:nvSpPr>
          <p:cNvPr id="1554447" name="AutoShape 15"/>
          <p:cNvSpPr>
            <a:spLocks noChangeArrowheads="1"/>
          </p:cNvSpPr>
          <p:nvPr/>
        </p:nvSpPr>
        <p:spPr bwMode="auto">
          <a:xfrm>
            <a:off x="1164591" y="2500630"/>
            <a:ext cx="1521460" cy="716280"/>
          </a:xfrm>
          <a:prstGeom prst="roundRect">
            <a:avLst>
              <a:gd name="adj" fmla="val 16667"/>
            </a:avLst>
          </a:prstGeom>
          <a:solidFill>
            <a:schemeClr val="accent1"/>
          </a:solidFill>
          <a:ln w="9525">
            <a:solidFill>
              <a:schemeClr val="bg1"/>
            </a:solidFill>
            <a:round/>
            <a:headEnd/>
            <a:tailEnd/>
          </a:ln>
          <a:effectLst/>
        </p:spPr>
        <p:txBody>
          <a:bodyPr lIns="73152" tIns="36576" rIns="73152" bIns="36576" anchor="ctr"/>
          <a:lstStyle/>
          <a:p>
            <a:endParaRPr lang="en-US" sz="1600" dirty="0"/>
          </a:p>
        </p:txBody>
      </p:sp>
      <p:sp>
        <p:nvSpPr>
          <p:cNvPr id="1554448" name="Rectangle 16"/>
          <p:cNvSpPr>
            <a:spLocks noChangeArrowheads="1"/>
          </p:cNvSpPr>
          <p:nvPr/>
        </p:nvSpPr>
        <p:spPr bwMode="auto">
          <a:xfrm>
            <a:off x="1258570" y="2566671"/>
            <a:ext cx="420243" cy="320088"/>
          </a:xfrm>
          <a:prstGeom prst="rect">
            <a:avLst/>
          </a:prstGeom>
          <a:noFill/>
          <a:ln w="9525" algn="ctr">
            <a:noFill/>
            <a:miter lim="800000"/>
            <a:headEnd/>
            <a:tailEnd/>
          </a:ln>
          <a:effectLst/>
        </p:spPr>
        <p:txBody>
          <a:bodyPr wrap="none" lIns="73152" tIns="36576" rIns="73152" bIns="36576">
            <a:spAutoFit/>
          </a:bodyPr>
          <a:lstStyle/>
          <a:p>
            <a:r>
              <a:rPr lang="en-US" sz="1600" b="1" dirty="0"/>
              <a:t>RL</a:t>
            </a:r>
          </a:p>
        </p:txBody>
      </p:sp>
      <p:sp>
        <p:nvSpPr>
          <p:cNvPr id="1554449" name="Line 17"/>
          <p:cNvSpPr>
            <a:spLocks noChangeShapeType="1"/>
          </p:cNvSpPr>
          <p:nvPr/>
        </p:nvSpPr>
        <p:spPr bwMode="auto">
          <a:xfrm flipV="1">
            <a:off x="1518920" y="3197861"/>
            <a:ext cx="0" cy="491490"/>
          </a:xfrm>
          <a:prstGeom prst="line">
            <a:avLst/>
          </a:prstGeom>
          <a:noFill/>
          <a:ln w="19050">
            <a:solidFill>
              <a:schemeClr val="tx1"/>
            </a:solidFill>
            <a:round/>
            <a:headEnd/>
            <a:tailEnd type="triangle" w="med" len="med"/>
          </a:ln>
          <a:effectLst/>
        </p:spPr>
        <p:txBody>
          <a:bodyPr lIns="73152" tIns="36576" rIns="73152" bIns="36576">
            <a:spAutoFit/>
          </a:bodyPr>
          <a:lstStyle/>
          <a:p>
            <a:endParaRPr lang="en-US"/>
          </a:p>
        </p:txBody>
      </p:sp>
      <p:sp>
        <p:nvSpPr>
          <p:cNvPr id="1554450" name="Rectangle 18"/>
          <p:cNvSpPr>
            <a:spLocks noChangeArrowheads="1"/>
          </p:cNvSpPr>
          <p:nvPr/>
        </p:nvSpPr>
        <p:spPr bwMode="auto">
          <a:xfrm>
            <a:off x="684531" y="3230880"/>
            <a:ext cx="1083310" cy="535531"/>
          </a:xfrm>
          <a:prstGeom prst="rect">
            <a:avLst/>
          </a:prstGeom>
          <a:noFill/>
          <a:ln w="9525">
            <a:noFill/>
            <a:miter lim="800000"/>
            <a:headEnd/>
            <a:tailEnd/>
          </a:ln>
          <a:effectLst/>
        </p:spPr>
        <p:txBody>
          <a:bodyPr lIns="73152" tIns="36576" rIns="73152" bIns="36576">
            <a:spAutoFit/>
          </a:bodyPr>
          <a:lstStyle/>
          <a:p>
            <a:r>
              <a:rPr lang="en-US">
                <a:solidFill>
                  <a:srgbClr val="FF0000"/>
                </a:solidFill>
                <a:latin typeface="Arial" charset="0"/>
                <a:cs typeface="Times New Roman" pitchFamily="18" charset="0"/>
              </a:rPr>
              <a:t>Demand   </a:t>
            </a:r>
            <a:r>
              <a:rPr lang="en-US" b="1">
                <a:solidFill>
                  <a:srgbClr val="FF0000"/>
                </a:solidFill>
                <a:sym typeface="Math A" pitchFamily="18" charset="2"/>
              </a:rPr>
              <a:t></a:t>
            </a:r>
            <a:endParaRPr lang="en-US"/>
          </a:p>
        </p:txBody>
      </p:sp>
      <p:sp>
        <p:nvSpPr>
          <p:cNvPr id="1554451" name="Rectangle 19"/>
          <p:cNvSpPr>
            <a:spLocks noChangeArrowheads="1"/>
          </p:cNvSpPr>
          <p:nvPr/>
        </p:nvSpPr>
        <p:spPr bwMode="auto">
          <a:xfrm>
            <a:off x="805180" y="1262380"/>
            <a:ext cx="811376" cy="304699"/>
          </a:xfrm>
          <a:prstGeom prst="rect">
            <a:avLst/>
          </a:prstGeom>
          <a:noFill/>
          <a:ln w="9525">
            <a:noFill/>
            <a:miter lim="800000"/>
            <a:headEnd/>
            <a:tailEnd/>
          </a:ln>
          <a:effectLst/>
        </p:spPr>
        <p:txBody>
          <a:bodyPr wrap="none" lIns="73152" tIns="36576" rIns="73152" bIns="36576">
            <a:spAutoFit/>
          </a:bodyPr>
          <a:lstStyle/>
          <a:p>
            <a:r>
              <a:rPr lang="en-US">
                <a:solidFill>
                  <a:srgbClr val="FF0000"/>
                </a:solidFill>
                <a:latin typeface="Arial" charset="0"/>
                <a:cs typeface="Times New Roman" pitchFamily="18" charset="0"/>
              </a:rPr>
              <a:t>Servers</a:t>
            </a:r>
          </a:p>
        </p:txBody>
      </p:sp>
      <p:sp>
        <p:nvSpPr>
          <p:cNvPr id="1554452" name="Rectangle 20"/>
          <p:cNvSpPr>
            <a:spLocks noChangeArrowheads="1"/>
          </p:cNvSpPr>
          <p:nvPr/>
        </p:nvSpPr>
        <p:spPr bwMode="auto">
          <a:xfrm>
            <a:off x="1830070" y="2608581"/>
            <a:ext cx="694357" cy="289310"/>
          </a:xfrm>
          <a:prstGeom prst="rect">
            <a:avLst/>
          </a:prstGeom>
          <a:noFill/>
          <a:ln w="9525">
            <a:noFill/>
            <a:miter lim="800000"/>
            <a:headEnd/>
            <a:tailEnd/>
          </a:ln>
          <a:effectLst/>
        </p:spPr>
        <p:txBody>
          <a:bodyPr wrap="none" lIns="73152" tIns="36576" rIns="73152" bIns="36576">
            <a:spAutoFit/>
          </a:bodyPr>
          <a:lstStyle/>
          <a:p>
            <a:r>
              <a:rPr lang="en-US" sz="1400" b="1" dirty="0">
                <a:solidFill>
                  <a:srgbClr val="FF0000"/>
                </a:solidFill>
                <a:latin typeface="Arial" charset="0"/>
                <a:cs typeface="Times New Roman" pitchFamily="18" charset="0"/>
              </a:rPr>
              <a:t>V(</a:t>
            </a:r>
            <a:r>
              <a:rPr lang="en-US" sz="1400" b="1" dirty="0">
                <a:solidFill>
                  <a:srgbClr val="FF0000"/>
                </a:solidFill>
                <a:latin typeface="Arial" charset="0"/>
                <a:cs typeface="Times New Roman" pitchFamily="18" charset="0"/>
                <a:sym typeface="Math A" pitchFamily="18" charset="2"/>
              </a:rPr>
              <a:t></a:t>
            </a:r>
            <a:r>
              <a:rPr lang="en-US" sz="1400" b="1" dirty="0">
                <a:solidFill>
                  <a:srgbClr val="FF0000"/>
                </a:solidFill>
                <a:latin typeface="Arial" charset="0"/>
                <a:cs typeface="Times New Roman" pitchFamily="18" charset="0"/>
              </a:rPr>
              <a:t>, n)</a:t>
            </a:r>
          </a:p>
        </p:txBody>
      </p:sp>
      <p:sp>
        <p:nvSpPr>
          <p:cNvPr id="1554453" name="Line 21"/>
          <p:cNvSpPr>
            <a:spLocks noChangeShapeType="1"/>
          </p:cNvSpPr>
          <p:nvPr/>
        </p:nvSpPr>
        <p:spPr bwMode="auto">
          <a:xfrm flipV="1">
            <a:off x="1526540" y="1273811"/>
            <a:ext cx="0" cy="1226820"/>
          </a:xfrm>
          <a:prstGeom prst="line">
            <a:avLst/>
          </a:prstGeom>
          <a:noFill/>
          <a:ln w="28575">
            <a:solidFill>
              <a:srgbClr val="FF0000"/>
            </a:solidFill>
            <a:round/>
            <a:headEnd type="triangle" w="med" len="med"/>
            <a:tailEnd/>
          </a:ln>
          <a:effectLst/>
        </p:spPr>
        <p:txBody>
          <a:bodyPr lIns="73152" tIns="36576" rIns="73152" bIns="36576">
            <a:spAutoFit/>
          </a:bodyPr>
          <a:lstStyle/>
          <a:p>
            <a:endParaRPr lang="en-US"/>
          </a:p>
        </p:txBody>
      </p:sp>
      <p:sp>
        <p:nvSpPr>
          <p:cNvPr id="1554454" name="Rectangle 22"/>
          <p:cNvSpPr>
            <a:spLocks noChangeArrowheads="1"/>
          </p:cNvSpPr>
          <p:nvPr/>
        </p:nvSpPr>
        <p:spPr bwMode="auto">
          <a:xfrm>
            <a:off x="3474720" y="792480"/>
            <a:ext cx="3726180" cy="4312920"/>
          </a:xfrm>
          <a:prstGeom prst="rect">
            <a:avLst/>
          </a:prstGeom>
          <a:noFill/>
          <a:ln w="9525">
            <a:noFill/>
            <a:miter lim="800000"/>
            <a:headEnd/>
            <a:tailEnd/>
          </a:ln>
          <a:effectLst/>
        </p:spPr>
        <p:txBody>
          <a:bodyPr lIns="73152" tIns="36576" rIns="73152" bIns="36576"/>
          <a:lstStyle/>
          <a:p>
            <a:pPr marL="182880" indent="-182880">
              <a:spcBef>
                <a:spcPct val="20000"/>
              </a:spcBef>
              <a:spcAft>
                <a:spcPct val="25000"/>
              </a:spcAft>
              <a:buClr>
                <a:srgbClr val="FF0000"/>
              </a:buClr>
              <a:buSzPct val="130000"/>
              <a:buFont typeface="Wingdings" pitchFamily="2" charset="2"/>
              <a:buChar char="§"/>
            </a:pPr>
            <a:r>
              <a:rPr lang="en-US" sz="1400" dirty="0"/>
              <a:t>Observed state = current demand </a:t>
            </a:r>
            <a:r>
              <a:rPr lang="en-US" sz="1600" b="1" dirty="0">
                <a:solidFill>
                  <a:srgbClr val="FF0000"/>
                </a:solidFill>
                <a:latin typeface="Arial" charset="0"/>
                <a:cs typeface="Times New Roman" pitchFamily="18" charset="0"/>
                <a:sym typeface="Math A" pitchFamily="18" charset="2"/>
              </a:rPr>
              <a:t></a:t>
            </a:r>
            <a:r>
              <a:rPr lang="en-US" sz="1600" dirty="0"/>
              <a:t> </a:t>
            </a:r>
            <a:r>
              <a:rPr lang="en-US" sz="1400" dirty="0"/>
              <a:t>only</a:t>
            </a:r>
            <a:endParaRPr lang="en-US" sz="1100" dirty="0"/>
          </a:p>
          <a:p>
            <a:pPr marL="182880" indent="-182880">
              <a:spcBef>
                <a:spcPct val="20000"/>
              </a:spcBef>
              <a:spcAft>
                <a:spcPct val="25000"/>
              </a:spcAft>
              <a:buClr>
                <a:srgbClr val="FF0000"/>
              </a:buClr>
              <a:buSzPct val="75000"/>
              <a:buFont typeface="Wingdings" pitchFamily="2" charset="2"/>
              <a:buChar char="n"/>
            </a:pPr>
            <a:r>
              <a:rPr lang="en-US" sz="1400" dirty="0"/>
              <a:t>Arbiter action = # servers provided (</a:t>
            </a:r>
            <a:r>
              <a:rPr lang="en-US" b="1" dirty="0">
                <a:solidFill>
                  <a:srgbClr val="FF0000"/>
                </a:solidFill>
                <a:latin typeface="Arial" charset="0"/>
                <a:cs typeface="Times New Roman" pitchFamily="18" charset="0"/>
              </a:rPr>
              <a:t>n</a:t>
            </a:r>
            <a:r>
              <a:rPr lang="en-US" sz="1400" dirty="0"/>
              <a:t>)</a:t>
            </a:r>
          </a:p>
          <a:p>
            <a:pPr marL="182880" indent="-182880">
              <a:spcBef>
                <a:spcPct val="20000"/>
              </a:spcBef>
              <a:spcAft>
                <a:spcPct val="25000"/>
              </a:spcAft>
              <a:buClr>
                <a:srgbClr val="FF0000"/>
              </a:buClr>
              <a:buSzPct val="75000"/>
              <a:buFont typeface="Wingdings" pitchFamily="2" charset="2"/>
              <a:buChar char="n"/>
            </a:pPr>
            <a:r>
              <a:rPr lang="en-US" sz="1400" dirty="0"/>
              <a:t>Instantaneous reward </a:t>
            </a:r>
            <a:r>
              <a:rPr lang="en-US" sz="1400" b="1" dirty="0">
                <a:solidFill>
                  <a:srgbClr val="33CC33"/>
                </a:solidFill>
              </a:rPr>
              <a:t>U</a:t>
            </a:r>
            <a:r>
              <a:rPr lang="en-US" sz="1400" dirty="0"/>
              <a:t> = SLA payment</a:t>
            </a:r>
            <a:endParaRPr lang="en-US" sz="1600" dirty="0"/>
          </a:p>
          <a:p>
            <a:pPr marL="182880" indent="-182880">
              <a:spcBef>
                <a:spcPct val="20000"/>
              </a:spcBef>
              <a:spcAft>
                <a:spcPct val="25000"/>
              </a:spcAft>
              <a:buClr>
                <a:srgbClr val="FF0000"/>
              </a:buClr>
              <a:buSzPct val="75000"/>
              <a:buFont typeface="Wingdings" pitchFamily="2" charset="2"/>
              <a:buChar char="n"/>
            </a:pPr>
            <a:r>
              <a:rPr lang="en-US" sz="1400" dirty="0"/>
              <a:t>Learns long-range expected value function    </a:t>
            </a:r>
            <a:r>
              <a:rPr lang="en-US" sz="1400" b="1" dirty="0">
                <a:solidFill>
                  <a:srgbClr val="FF0000"/>
                </a:solidFill>
              </a:rPr>
              <a:t>V(</a:t>
            </a:r>
            <a:r>
              <a:rPr lang="en-US" sz="1400" b="1" dirty="0" err="1">
                <a:solidFill>
                  <a:srgbClr val="FF0000"/>
                </a:solidFill>
              </a:rPr>
              <a:t>state,action</a:t>
            </a:r>
            <a:r>
              <a:rPr lang="en-US" sz="1400" b="1" dirty="0">
                <a:solidFill>
                  <a:srgbClr val="FF0000"/>
                </a:solidFill>
              </a:rPr>
              <a:t>) = V(</a:t>
            </a:r>
            <a:r>
              <a:rPr lang="en-US" sz="1600" b="1" dirty="0">
                <a:solidFill>
                  <a:srgbClr val="FF0000"/>
                </a:solidFill>
                <a:latin typeface="Arial" charset="0"/>
                <a:sym typeface="Math A" pitchFamily="18" charset="2"/>
              </a:rPr>
              <a:t></a:t>
            </a:r>
            <a:r>
              <a:rPr lang="en-US" sz="1400" b="1" dirty="0">
                <a:solidFill>
                  <a:srgbClr val="FF0000"/>
                </a:solidFill>
              </a:rPr>
              <a:t>, </a:t>
            </a:r>
            <a:r>
              <a:rPr lang="en-US" b="1" dirty="0">
                <a:solidFill>
                  <a:srgbClr val="FF0000"/>
                </a:solidFill>
                <a:latin typeface="Arial" charset="0"/>
                <a:cs typeface="Times New Roman" pitchFamily="18" charset="0"/>
              </a:rPr>
              <a:t>n</a:t>
            </a:r>
            <a:r>
              <a:rPr lang="en-US" sz="1400" b="1" dirty="0">
                <a:solidFill>
                  <a:srgbClr val="FF0000"/>
                </a:solidFill>
              </a:rPr>
              <a:t>)</a:t>
            </a:r>
          </a:p>
          <a:p>
            <a:pPr marL="600710" lvl="1" indent="-228600">
              <a:spcBef>
                <a:spcPct val="20000"/>
              </a:spcBef>
              <a:spcAft>
                <a:spcPct val="25000"/>
              </a:spcAft>
              <a:buClr>
                <a:srgbClr val="FF0000"/>
              </a:buClr>
              <a:buSzPct val="80000"/>
            </a:pPr>
            <a:r>
              <a:rPr lang="en-US" sz="1400" dirty="0"/>
              <a:t>(two-dimensional lookup table)</a:t>
            </a:r>
          </a:p>
          <a:p>
            <a:pPr marL="182880" indent="-182880">
              <a:spcBef>
                <a:spcPct val="20000"/>
              </a:spcBef>
              <a:spcAft>
                <a:spcPct val="25000"/>
              </a:spcAft>
              <a:buClr>
                <a:srgbClr val="FF0000"/>
              </a:buClr>
              <a:buSzPct val="75000"/>
              <a:buFont typeface="Wingdings" pitchFamily="2" charset="2"/>
              <a:buChar char="n"/>
            </a:pPr>
            <a:r>
              <a:rPr lang="en-US" sz="1400" dirty="0"/>
              <a:t>Data Center results:</a:t>
            </a:r>
          </a:p>
          <a:p>
            <a:pPr marL="600710" lvl="1" indent="-228600">
              <a:spcBef>
                <a:spcPct val="20000"/>
              </a:spcBef>
              <a:buClr>
                <a:schemeClr val="accent2"/>
              </a:buClr>
              <a:buSzPct val="80000"/>
              <a:buFont typeface="Wingdings" pitchFamily="2" charset="2"/>
              <a:buChar char="¨"/>
            </a:pPr>
            <a:r>
              <a:rPr lang="en-US" sz="1400" dirty="0">
                <a:latin typeface="Arial" charset="0"/>
              </a:rPr>
              <a:t>good asymptotic performance, but</a:t>
            </a:r>
          </a:p>
          <a:p>
            <a:pPr marL="600710" lvl="1" indent="-228600">
              <a:spcBef>
                <a:spcPct val="20000"/>
              </a:spcBef>
              <a:buClr>
                <a:schemeClr val="accent2"/>
              </a:buClr>
              <a:buSzPct val="80000"/>
              <a:buFont typeface="Wingdings" pitchFamily="2" charset="2"/>
              <a:buChar char="¨"/>
            </a:pPr>
            <a:endParaRPr lang="en-US" sz="1400" dirty="0">
              <a:latin typeface="Arial" charset="0"/>
            </a:endParaRPr>
          </a:p>
          <a:p>
            <a:pPr marL="600710" lvl="1" indent="-228600">
              <a:spcBef>
                <a:spcPct val="20000"/>
              </a:spcBef>
              <a:buClr>
                <a:schemeClr val="accent2"/>
              </a:buClr>
              <a:buSzPct val="80000"/>
              <a:buFont typeface="Wingdings" pitchFamily="2" charset="2"/>
              <a:buChar char="¨"/>
            </a:pPr>
            <a:r>
              <a:rPr lang="en-US" sz="1400" dirty="0">
                <a:latin typeface="Arial" charset="0"/>
              </a:rPr>
              <a:t>poor performance during long training period</a:t>
            </a:r>
          </a:p>
          <a:p>
            <a:pPr marL="600710" lvl="1" indent="-228600">
              <a:spcBef>
                <a:spcPct val="20000"/>
              </a:spcBef>
              <a:buClr>
                <a:schemeClr val="accent2"/>
              </a:buClr>
              <a:buSzPct val="80000"/>
              <a:buFont typeface="Wingdings" pitchFamily="2" charset="2"/>
              <a:buChar char="¨"/>
            </a:pPr>
            <a:r>
              <a:rPr lang="en-US" sz="1400" dirty="0">
                <a:latin typeface="Arial" charset="0"/>
              </a:rPr>
              <a:t>method scales poorly with state space size</a:t>
            </a:r>
          </a:p>
          <a:p>
            <a:pPr marL="600710" lvl="1" indent="-228600">
              <a:spcBef>
                <a:spcPct val="20000"/>
              </a:spcBef>
              <a:spcAft>
                <a:spcPct val="25000"/>
              </a:spcAft>
              <a:buClr>
                <a:srgbClr val="FF0000"/>
              </a:buClr>
              <a:buSzPct val="80000"/>
              <a:buFont typeface="Wingdings" pitchFamily="2" charset="2"/>
              <a:buChar char="¨"/>
            </a:pPr>
            <a:endParaRPr lang="en-US" sz="1000" dirty="0"/>
          </a:p>
          <a:p>
            <a:pPr marL="600710" lvl="1" indent="-228600">
              <a:spcBef>
                <a:spcPct val="20000"/>
              </a:spcBef>
              <a:spcAft>
                <a:spcPct val="25000"/>
              </a:spcAft>
              <a:buClr>
                <a:srgbClr val="FF0000"/>
              </a:buClr>
              <a:buSzPct val="80000"/>
            </a:pPr>
            <a:endParaRPr lang="en-US" dirty="0"/>
          </a:p>
        </p:txBody>
      </p:sp>
      <p:sp>
        <p:nvSpPr>
          <p:cNvPr id="1554455" name="Rectangle 23"/>
          <p:cNvSpPr>
            <a:spLocks noChangeArrowheads="1"/>
          </p:cNvSpPr>
          <p:nvPr/>
        </p:nvSpPr>
        <p:spPr bwMode="auto">
          <a:xfrm>
            <a:off x="1410971" y="784860"/>
            <a:ext cx="744220" cy="429260"/>
          </a:xfrm>
          <a:prstGeom prst="rect">
            <a:avLst/>
          </a:prstGeom>
          <a:solidFill>
            <a:srgbClr val="FFCC00"/>
          </a:solidFill>
          <a:ln w="28575">
            <a:solidFill>
              <a:schemeClr val="bg1"/>
            </a:solidFill>
            <a:miter lim="800000"/>
            <a:headEnd/>
            <a:tailEnd/>
          </a:ln>
          <a:effectLst/>
        </p:spPr>
        <p:txBody>
          <a:bodyPr wrap="none" lIns="73152" tIns="36576" rIns="73152" bIns="36576" anchor="ctr"/>
          <a:lstStyle/>
          <a:p>
            <a:r>
              <a:rPr lang="en-US" sz="1100" dirty="0">
                <a:latin typeface="Arial" charset="0"/>
              </a:rPr>
              <a:t>Resource</a:t>
            </a:r>
          </a:p>
          <a:p>
            <a:r>
              <a:rPr lang="en-US" sz="1100" dirty="0">
                <a:latin typeface="Arial" charset="0"/>
              </a:rPr>
              <a:t>Arbiter</a:t>
            </a:r>
          </a:p>
        </p:txBody>
      </p:sp>
      <p:sp>
        <p:nvSpPr>
          <p:cNvPr id="1554456" name="Rectangle 24"/>
          <p:cNvSpPr>
            <a:spLocks noChangeArrowheads="1"/>
          </p:cNvSpPr>
          <p:nvPr/>
        </p:nvSpPr>
        <p:spPr bwMode="auto">
          <a:xfrm>
            <a:off x="548640" y="3779521"/>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54457" name="Rectangle 25"/>
          <p:cNvSpPr>
            <a:spLocks noChangeArrowheads="1"/>
          </p:cNvSpPr>
          <p:nvPr/>
        </p:nvSpPr>
        <p:spPr bwMode="auto">
          <a:xfrm>
            <a:off x="1402080" y="3779521"/>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
        <p:nvSpPr>
          <p:cNvPr id="1554458" name="Rectangle 26"/>
          <p:cNvSpPr>
            <a:spLocks noChangeArrowheads="1"/>
          </p:cNvSpPr>
          <p:nvPr/>
        </p:nvSpPr>
        <p:spPr bwMode="auto">
          <a:xfrm>
            <a:off x="2326640" y="3779521"/>
            <a:ext cx="538480" cy="283210"/>
          </a:xfrm>
          <a:prstGeom prst="rect">
            <a:avLst/>
          </a:prstGeom>
          <a:solidFill>
            <a:schemeClr val="accent1"/>
          </a:solidFill>
          <a:ln w="28575">
            <a:solidFill>
              <a:schemeClr val="tx1"/>
            </a:solidFill>
            <a:miter lim="800000"/>
            <a:headEnd/>
            <a:tailEnd/>
          </a:ln>
          <a:effectLst/>
        </p:spPr>
        <p:txBody>
          <a:bodyPr wrap="none" lIns="73152" tIns="36576" rIns="73152" bIns="36576" anchor="ctr"/>
          <a:lstStyle/>
          <a:p>
            <a:r>
              <a:rPr lang="en-US" sz="1100" dirty="0">
                <a:latin typeface="Arial" charset="0"/>
              </a:rPr>
              <a:t>Server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C8E36BA-01E5-4EEE-8383-149797C6E056}" type="slidenum">
              <a:rPr lang="en-US"/>
              <a:pPr/>
              <a:t>26</a:t>
            </a:fld>
            <a:endParaRPr lang="en-US"/>
          </a:p>
        </p:txBody>
      </p:sp>
      <p:sp>
        <p:nvSpPr>
          <p:cNvPr id="1828866"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28867"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t>Reinforcement Learning Approach  </a:t>
            </a:r>
          </a:p>
          <a:p>
            <a:pPr lvl="1">
              <a:lnSpc>
                <a:spcPct val="115000"/>
              </a:lnSpc>
              <a:spcBef>
                <a:spcPct val="30000"/>
              </a:spcBef>
            </a:pPr>
            <a:r>
              <a:rPr lang="en-US" sz="1600" dirty="0">
                <a:solidFill>
                  <a:schemeClr val="folHlink"/>
                </a:solidFill>
              </a:rPr>
              <a:t>Quick RL Overview</a:t>
            </a:r>
          </a:p>
          <a:p>
            <a:pPr lvl="1">
              <a:lnSpc>
                <a:spcPct val="115000"/>
              </a:lnSpc>
              <a:spcBef>
                <a:spcPct val="30000"/>
              </a:spcBef>
            </a:pPr>
            <a:r>
              <a:rPr lang="en-US" sz="1600" dirty="0">
                <a:solidFill>
                  <a:schemeClr val="folHlink"/>
                </a:solidFill>
              </a:rPr>
              <a:t>Online RL Approach</a:t>
            </a:r>
          </a:p>
          <a:p>
            <a:pPr lvl="1">
              <a:lnSpc>
                <a:spcPct val="115000"/>
              </a:lnSpc>
              <a:spcBef>
                <a:spcPct val="30000"/>
              </a:spcBef>
            </a:pPr>
            <a:r>
              <a:rPr lang="en-US" sz="1600" u="sng" dirty="0"/>
              <a:t>Hybrid RL Approach</a:t>
            </a:r>
          </a:p>
          <a:p>
            <a:pPr lvl="1">
              <a:lnSpc>
                <a:spcPct val="115000"/>
              </a:lnSpc>
              <a:spcBef>
                <a:spcPct val="30000"/>
              </a:spcBef>
            </a:pPr>
            <a:endParaRPr lang="en-US" sz="1600" u="sng" dirty="0"/>
          </a:p>
          <a:p>
            <a:pPr>
              <a:lnSpc>
                <a:spcPct val="115000"/>
              </a:lnSpc>
              <a:spcBef>
                <a:spcPct val="30000"/>
              </a:spcBef>
            </a:pPr>
            <a:endParaRPr lang="en-US" sz="1900" dirty="0"/>
          </a:p>
          <a:p>
            <a:pPr>
              <a:lnSpc>
                <a:spcPct val="115000"/>
              </a:lnSpc>
              <a:spcBef>
                <a:spcPct val="30000"/>
              </a:spcBef>
            </a:pPr>
            <a:r>
              <a:rPr lang="en-US" sz="1900" dirty="0">
                <a:solidFill>
                  <a:schemeClr val="folHlink"/>
                </a:solidFill>
              </a:rPr>
              <a:t>Results</a:t>
            </a:r>
          </a:p>
          <a:p>
            <a:pPr>
              <a:lnSpc>
                <a:spcPct val="115000"/>
              </a:lnSpc>
              <a:spcBef>
                <a:spcPct val="30000"/>
              </a:spcBef>
            </a:pPr>
            <a:r>
              <a:rPr lang="en-US" sz="1900" dirty="0">
                <a:solidFill>
                  <a:schemeClr val="folHlink"/>
                </a:solidFill>
              </a:rPr>
              <a:t>Insights into Hybrid RL outperformance</a:t>
            </a:r>
          </a:p>
          <a:p>
            <a:pPr>
              <a:lnSpc>
                <a:spcPct val="115000"/>
              </a:lnSpc>
              <a:spcBef>
                <a:spcPct val="30000"/>
              </a:spcBef>
            </a:pPr>
            <a:r>
              <a:rPr lang="en-US" sz="1900" dirty="0" err="1">
                <a:solidFill>
                  <a:schemeClr val="folHlink"/>
                </a:solidFill>
              </a:rPr>
              <a:t>Wrapup</a:t>
            </a:r>
            <a:r>
              <a:rPr lang="en-US" sz="1900" dirty="0">
                <a:solidFill>
                  <a:schemeClr val="folHlink"/>
                </a:solidFill>
              </a:rPr>
              <a:t> </a:t>
            </a:r>
            <a:r>
              <a:rPr lang="en-US" sz="2200" dirty="0">
                <a:solidFill>
                  <a:schemeClr val="folHlink"/>
                </a:solidFill>
              </a:rPr>
              <a:t> </a:t>
            </a:r>
          </a:p>
          <a:p>
            <a:endParaRPr lang="en-US" dirty="0">
              <a:solidFill>
                <a:schemeClr val="folHlink"/>
              </a:solidFill>
            </a:endParaRPr>
          </a:p>
          <a:p>
            <a:endParaRPr lang="en-US" sz="3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1"/>
          </p:nvPr>
        </p:nvSpPr>
        <p:spPr/>
        <p:txBody>
          <a:bodyPr/>
          <a:lstStyle/>
          <a:p>
            <a:fld id="{DB8D6170-A09B-4CA0-B00D-8FE38C73D615}" type="slidenum">
              <a:rPr lang="en-US"/>
              <a:pPr/>
              <a:t>27</a:t>
            </a:fld>
            <a:endParaRPr lang="en-US"/>
          </a:p>
        </p:txBody>
      </p:sp>
      <p:sp>
        <p:nvSpPr>
          <p:cNvPr id="1750018" name="Rectangle 2"/>
          <p:cNvSpPr>
            <a:spLocks noGrp="1" noChangeArrowheads="1"/>
          </p:cNvSpPr>
          <p:nvPr>
            <p:ph type="title"/>
          </p:nvPr>
        </p:nvSpPr>
        <p:spPr>
          <a:xfrm>
            <a:off x="365760" y="182880"/>
            <a:ext cx="6583680" cy="609600"/>
          </a:xfrm>
        </p:spPr>
        <p:txBody>
          <a:bodyPr>
            <a:normAutofit fontScale="90000"/>
          </a:bodyPr>
          <a:lstStyle/>
          <a:p>
            <a:r>
              <a:rPr lang="en-US" sz="2200" dirty="0">
                <a:solidFill>
                  <a:srgbClr val="0000CC"/>
                </a:solidFill>
              </a:rPr>
              <a:t>Three innovations since AAAI-05</a:t>
            </a:r>
            <a:r>
              <a:rPr lang="en-US" sz="3800" dirty="0">
                <a:solidFill>
                  <a:srgbClr val="0000CC"/>
                </a:solidFill>
              </a:rPr>
              <a:t> </a:t>
            </a:r>
          </a:p>
        </p:txBody>
      </p:sp>
      <p:sp>
        <p:nvSpPr>
          <p:cNvPr id="1750019" name="Freeform 3"/>
          <p:cNvSpPr>
            <a:spLocks/>
          </p:cNvSpPr>
          <p:nvPr/>
        </p:nvSpPr>
        <p:spPr bwMode="auto">
          <a:xfrm>
            <a:off x="5154931" y="3474720"/>
            <a:ext cx="43180" cy="1270"/>
          </a:xfrm>
          <a:custGeom>
            <a:avLst/>
            <a:gdLst/>
            <a:ahLst/>
            <a:cxnLst>
              <a:cxn ang="0">
                <a:pos x="68" y="0"/>
              </a:cxn>
              <a:cxn ang="0">
                <a:pos x="68" y="0"/>
              </a:cxn>
              <a:cxn ang="0">
                <a:pos x="68" y="0"/>
              </a:cxn>
              <a:cxn ang="0">
                <a:pos x="68" y="0"/>
              </a:cxn>
              <a:cxn ang="0">
                <a:pos x="68" y="0"/>
              </a:cxn>
              <a:cxn ang="0">
                <a:pos x="0" y="0"/>
              </a:cxn>
              <a:cxn ang="0">
                <a:pos x="0" y="0"/>
              </a:cxn>
              <a:cxn ang="0">
                <a:pos x="0" y="0"/>
              </a:cxn>
              <a:cxn ang="0">
                <a:pos x="0" y="0"/>
              </a:cxn>
              <a:cxn ang="0">
                <a:pos x="0" y="0"/>
              </a:cxn>
              <a:cxn ang="0">
                <a:pos x="68" y="0"/>
              </a:cxn>
            </a:cxnLst>
            <a:rect l="0" t="0" r="r" b="b"/>
            <a:pathLst>
              <a:path w="68">
                <a:moveTo>
                  <a:pt x="68" y="0"/>
                </a:moveTo>
                <a:lnTo>
                  <a:pt x="68" y="0"/>
                </a:lnTo>
                <a:lnTo>
                  <a:pt x="68" y="0"/>
                </a:lnTo>
                <a:lnTo>
                  <a:pt x="68" y="0"/>
                </a:lnTo>
                <a:lnTo>
                  <a:pt x="68" y="0"/>
                </a:lnTo>
                <a:lnTo>
                  <a:pt x="0" y="0"/>
                </a:lnTo>
                <a:lnTo>
                  <a:pt x="0" y="0"/>
                </a:lnTo>
                <a:lnTo>
                  <a:pt x="0" y="0"/>
                </a:lnTo>
                <a:lnTo>
                  <a:pt x="0" y="0"/>
                </a:lnTo>
                <a:lnTo>
                  <a:pt x="0" y="0"/>
                </a:lnTo>
                <a:lnTo>
                  <a:pt x="68" y="0"/>
                </a:lnTo>
                <a:close/>
              </a:path>
            </a:pathLst>
          </a:custGeom>
          <a:solidFill>
            <a:srgbClr val="000000"/>
          </a:solidFill>
          <a:ln w="9525">
            <a:noFill/>
            <a:round/>
            <a:headEnd/>
            <a:tailEnd/>
          </a:ln>
        </p:spPr>
        <p:txBody>
          <a:bodyPr lIns="73152" tIns="36576" rIns="73152" bIns="36576"/>
          <a:lstStyle/>
          <a:p>
            <a:endParaRPr lang="en-US"/>
          </a:p>
        </p:txBody>
      </p:sp>
      <p:sp>
        <p:nvSpPr>
          <p:cNvPr id="1750020" name="Rectangle 4"/>
          <p:cNvSpPr>
            <a:spLocks noGrp="1" noChangeArrowheads="1"/>
          </p:cNvSpPr>
          <p:nvPr>
            <p:ph type="body" idx="1"/>
          </p:nvPr>
        </p:nvSpPr>
        <p:spPr>
          <a:xfrm>
            <a:off x="1219200" y="1055371"/>
            <a:ext cx="5336540" cy="4187190"/>
          </a:xfrm>
          <a:noFill/>
          <a:ln/>
        </p:spPr>
        <p:txBody>
          <a:bodyPr/>
          <a:lstStyle/>
          <a:p>
            <a:pPr>
              <a:lnSpc>
                <a:spcPct val="90000"/>
              </a:lnSpc>
            </a:pPr>
            <a:r>
              <a:rPr lang="en-US" b="1" dirty="0"/>
              <a:t>1. “Delay-Aware” State Representation:</a:t>
            </a:r>
          </a:p>
          <a:p>
            <a:pPr lvl="1">
              <a:lnSpc>
                <a:spcPct val="90000"/>
              </a:lnSpc>
            </a:pPr>
            <a:r>
              <a:rPr lang="en-US" dirty="0"/>
              <a:t>Include previous allocation decision as part of current state </a:t>
            </a:r>
            <a:r>
              <a:rPr lang="en-US" dirty="0">
                <a:sym typeface="Math C" pitchFamily="2" charset="2"/>
              </a:rPr>
              <a:t> </a:t>
            </a:r>
            <a:r>
              <a:rPr lang="en-US" b="1" dirty="0">
                <a:solidFill>
                  <a:srgbClr val="FF0000"/>
                </a:solidFill>
                <a:sym typeface="Math C" pitchFamily="2" charset="2"/>
              </a:rPr>
              <a:t>V = V( </a:t>
            </a:r>
            <a:r>
              <a:rPr lang="en-US" b="1" dirty="0">
                <a:solidFill>
                  <a:srgbClr val="FF0000"/>
                </a:solidFill>
                <a:cs typeface="Times New Roman" pitchFamily="18" charset="0"/>
                <a:sym typeface="Math A" pitchFamily="18" charset="2"/>
              </a:rPr>
              <a:t></a:t>
            </a:r>
            <a:r>
              <a:rPr lang="en-US" b="1" baseline="-25000" dirty="0">
                <a:solidFill>
                  <a:srgbClr val="FF0000"/>
                </a:solidFill>
                <a:cs typeface="Times New Roman" pitchFamily="18" charset="0"/>
                <a:sym typeface="Math A" pitchFamily="18" charset="2"/>
              </a:rPr>
              <a:t>t</a:t>
            </a:r>
            <a:r>
              <a:rPr lang="en-US" b="1" dirty="0">
                <a:solidFill>
                  <a:srgbClr val="FF0000"/>
                </a:solidFill>
                <a:cs typeface="Times New Roman" pitchFamily="18" charset="0"/>
                <a:sym typeface="Math A" pitchFamily="18" charset="2"/>
              </a:rPr>
              <a:t> , n</a:t>
            </a:r>
            <a:r>
              <a:rPr lang="en-US" b="1" baseline="-25000" dirty="0">
                <a:solidFill>
                  <a:srgbClr val="FF0000"/>
                </a:solidFill>
                <a:cs typeface="Times New Roman" pitchFamily="18" charset="0"/>
                <a:sym typeface="Math A" pitchFamily="18" charset="2"/>
              </a:rPr>
              <a:t>t-1</a:t>
            </a:r>
            <a:r>
              <a:rPr lang="en-US" b="1" dirty="0">
                <a:solidFill>
                  <a:srgbClr val="FF0000"/>
                </a:solidFill>
                <a:cs typeface="Times New Roman" pitchFamily="18" charset="0"/>
                <a:sym typeface="Math A" pitchFamily="18" charset="2"/>
              </a:rPr>
              <a:t> , </a:t>
            </a:r>
            <a:r>
              <a:rPr lang="en-US" b="1" dirty="0" err="1">
                <a:solidFill>
                  <a:srgbClr val="FF0000"/>
                </a:solidFill>
                <a:cs typeface="Times New Roman" pitchFamily="18" charset="0"/>
                <a:sym typeface="Math A" pitchFamily="18" charset="2"/>
              </a:rPr>
              <a:t>n</a:t>
            </a:r>
            <a:r>
              <a:rPr lang="en-US" b="1" baseline="-25000" dirty="0" err="1">
                <a:solidFill>
                  <a:srgbClr val="FF0000"/>
                </a:solidFill>
                <a:cs typeface="Times New Roman" pitchFamily="18" charset="0"/>
                <a:sym typeface="Math A" pitchFamily="18" charset="2"/>
              </a:rPr>
              <a:t>t</a:t>
            </a:r>
            <a:r>
              <a:rPr lang="en-US" b="1" dirty="0">
                <a:solidFill>
                  <a:srgbClr val="FF0000"/>
                </a:solidFill>
                <a:cs typeface="Times New Roman" pitchFamily="18" charset="0"/>
                <a:sym typeface="Math A" pitchFamily="18" charset="2"/>
              </a:rPr>
              <a:t> )</a:t>
            </a:r>
          </a:p>
          <a:p>
            <a:pPr lvl="1">
              <a:lnSpc>
                <a:spcPct val="90000"/>
              </a:lnSpc>
            </a:pPr>
            <a:r>
              <a:rPr lang="en-US" dirty="0">
                <a:cs typeface="Times New Roman" pitchFamily="18" charset="0"/>
                <a:sym typeface="Math A" pitchFamily="18" charset="2"/>
              </a:rPr>
              <a:t>Can learn to properly evaluate switching delay (provided that delay &lt; allocation interval)</a:t>
            </a:r>
          </a:p>
          <a:p>
            <a:pPr lvl="1">
              <a:lnSpc>
                <a:spcPct val="90000"/>
              </a:lnSpc>
            </a:pPr>
            <a:r>
              <a:rPr lang="en-US" dirty="0">
                <a:cs typeface="Times New Roman" pitchFamily="18" charset="0"/>
                <a:sym typeface="Math A" pitchFamily="18" charset="2"/>
              </a:rPr>
              <a:t>e.g. can distinguish V(, 2, 3) from V(, 3, 3)</a:t>
            </a:r>
          </a:p>
          <a:p>
            <a:pPr lvl="1">
              <a:lnSpc>
                <a:spcPct val="90000"/>
              </a:lnSpc>
            </a:pPr>
            <a:r>
              <a:rPr lang="en-US" dirty="0">
                <a:cs typeface="Times New Roman" pitchFamily="18" charset="0"/>
                <a:sym typeface="Math A" pitchFamily="18" charset="2"/>
              </a:rPr>
              <a:t>delay need not be directly observable: RL only observes delayed reward</a:t>
            </a:r>
          </a:p>
          <a:p>
            <a:pPr lvl="1">
              <a:lnSpc>
                <a:spcPct val="90000"/>
              </a:lnSpc>
            </a:pPr>
            <a:r>
              <a:rPr lang="en-US" dirty="0">
                <a:cs typeface="Times New Roman" pitchFamily="18" charset="0"/>
                <a:sym typeface="Math A" pitchFamily="18" charset="2"/>
              </a:rPr>
              <a:t>Also handles transient suboptimal performance </a:t>
            </a:r>
          </a:p>
          <a:p>
            <a:pPr lvl="1">
              <a:lnSpc>
                <a:spcPct val="90000"/>
              </a:lnSpc>
            </a:pPr>
            <a:endParaRPr lang="en-US" dirty="0">
              <a:sym typeface="Math C" pitchFamily="2" charset="2"/>
            </a:endParaRPr>
          </a:p>
          <a:p>
            <a:pPr>
              <a:lnSpc>
                <a:spcPct val="90000"/>
              </a:lnSpc>
            </a:pPr>
            <a:r>
              <a:rPr lang="en-US" b="1" dirty="0"/>
              <a:t>2. Nonlinear Function Approximation</a:t>
            </a:r>
            <a:r>
              <a:rPr lang="en-US" dirty="0"/>
              <a:t> (Neural Nets)  </a:t>
            </a:r>
          </a:p>
          <a:p>
            <a:pPr lvl="1">
              <a:lnSpc>
                <a:spcPct val="90000"/>
              </a:lnSpc>
            </a:pPr>
            <a:r>
              <a:rPr lang="en-US" b="1" dirty="0"/>
              <a:t>Generalizes</a:t>
            </a:r>
            <a:r>
              <a:rPr lang="en-US" dirty="0"/>
              <a:t> across states and actions</a:t>
            </a:r>
          </a:p>
          <a:p>
            <a:pPr lvl="2">
              <a:lnSpc>
                <a:spcPct val="90000"/>
              </a:lnSpc>
            </a:pPr>
            <a:r>
              <a:rPr lang="en-US" sz="1300" dirty="0"/>
              <a:t>Obviates visiting every state in space</a:t>
            </a:r>
          </a:p>
          <a:p>
            <a:pPr lvl="2">
              <a:lnSpc>
                <a:spcPct val="90000"/>
              </a:lnSpc>
            </a:pPr>
            <a:r>
              <a:rPr lang="en-US" sz="1300" dirty="0"/>
              <a:t>Greatly reduces need for “exploratory” actions</a:t>
            </a:r>
          </a:p>
          <a:p>
            <a:pPr lvl="1">
              <a:lnSpc>
                <a:spcPct val="90000"/>
              </a:lnSpc>
            </a:pPr>
            <a:r>
              <a:rPr lang="en-US" b="1" dirty="0"/>
              <a:t>Much better scaling</a:t>
            </a:r>
            <a:r>
              <a:rPr lang="en-US" dirty="0"/>
              <a:t> to larger state spaces</a:t>
            </a:r>
          </a:p>
          <a:p>
            <a:pPr lvl="2">
              <a:lnSpc>
                <a:spcPct val="90000"/>
              </a:lnSpc>
            </a:pPr>
            <a:r>
              <a:rPr lang="en-US" sz="1300" dirty="0"/>
              <a:t>From 2-3 state variables to 20-30, potentially</a:t>
            </a:r>
          </a:p>
          <a:p>
            <a:pPr lvl="1">
              <a:lnSpc>
                <a:spcPct val="90000"/>
              </a:lnSpc>
            </a:pPr>
            <a:r>
              <a:rPr lang="en-US" b="1" dirty="0"/>
              <a:t>But:</a:t>
            </a:r>
            <a:r>
              <a:rPr lang="en-US" dirty="0"/>
              <a:t> lose convergence guarantees</a:t>
            </a:r>
          </a:p>
          <a:p>
            <a:pPr lvl="1">
              <a:lnSpc>
                <a:spcPct val="9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00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00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00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00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500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00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5002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5002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50020">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0020">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50020">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50020">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5002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00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6"/>
          <p:cNvSpPr>
            <a:spLocks noGrp="1"/>
          </p:cNvSpPr>
          <p:nvPr>
            <p:ph type="sldNum" sz="quarter" idx="11"/>
          </p:nvPr>
        </p:nvSpPr>
        <p:spPr/>
        <p:txBody>
          <a:bodyPr/>
          <a:lstStyle/>
          <a:p>
            <a:fld id="{15A1FA86-D146-4179-8D72-D087A3FA6174}" type="slidenum">
              <a:rPr lang="en-US"/>
              <a:pPr/>
              <a:t>28</a:t>
            </a:fld>
            <a:endParaRPr lang="en-US"/>
          </a:p>
        </p:txBody>
      </p:sp>
      <p:sp>
        <p:nvSpPr>
          <p:cNvPr id="1752066" name="Freeform 2"/>
          <p:cNvSpPr>
            <a:spLocks/>
          </p:cNvSpPr>
          <p:nvPr/>
        </p:nvSpPr>
        <p:spPr bwMode="auto">
          <a:xfrm>
            <a:off x="5154931" y="3474720"/>
            <a:ext cx="43180" cy="1270"/>
          </a:xfrm>
          <a:custGeom>
            <a:avLst/>
            <a:gdLst/>
            <a:ahLst/>
            <a:cxnLst>
              <a:cxn ang="0">
                <a:pos x="68" y="0"/>
              </a:cxn>
              <a:cxn ang="0">
                <a:pos x="68" y="0"/>
              </a:cxn>
              <a:cxn ang="0">
                <a:pos x="68" y="0"/>
              </a:cxn>
              <a:cxn ang="0">
                <a:pos x="68" y="0"/>
              </a:cxn>
              <a:cxn ang="0">
                <a:pos x="68" y="0"/>
              </a:cxn>
              <a:cxn ang="0">
                <a:pos x="0" y="0"/>
              </a:cxn>
              <a:cxn ang="0">
                <a:pos x="0" y="0"/>
              </a:cxn>
              <a:cxn ang="0">
                <a:pos x="0" y="0"/>
              </a:cxn>
              <a:cxn ang="0">
                <a:pos x="0" y="0"/>
              </a:cxn>
              <a:cxn ang="0">
                <a:pos x="0" y="0"/>
              </a:cxn>
              <a:cxn ang="0">
                <a:pos x="68" y="0"/>
              </a:cxn>
            </a:cxnLst>
            <a:rect l="0" t="0" r="r" b="b"/>
            <a:pathLst>
              <a:path w="68">
                <a:moveTo>
                  <a:pt x="68" y="0"/>
                </a:moveTo>
                <a:lnTo>
                  <a:pt x="68" y="0"/>
                </a:lnTo>
                <a:lnTo>
                  <a:pt x="68" y="0"/>
                </a:lnTo>
                <a:lnTo>
                  <a:pt x="68" y="0"/>
                </a:lnTo>
                <a:lnTo>
                  <a:pt x="68" y="0"/>
                </a:lnTo>
                <a:lnTo>
                  <a:pt x="0" y="0"/>
                </a:lnTo>
                <a:lnTo>
                  <a:pt x="0" y="0"/>
                </a:lnTo>
                <a:lnTo>
                  <a:pt x="0" y="0"/>
                </a:lnTo>
                <a:lnTo>
                  <a:pt x="0" y="0"/>
                </a:lnTo>
                <a:lnTo>
                  <a:pt x="0" y="0"/>
                </a:lnTo>
                <a:lnTo>
                  <a:pt x="68" y="0"/>
                </a:lnTo>
                <a:close/>
              </a:path>
            </a:pathLst>
          </a:custGeom>
          <a:solidFill>
            <a:srgbClr val="000000"/>
          </a:solidFill>
          <a:ln w="9525">
            <a:noFill/>
            <a:round/>
            <a:headEnd/>
            <a:tailEnd/>
          </a:ln>
        </p:spPr>
        <p:txBody>
          <a:bodyPr lIns="73152" tIns="36576" rIns="73152" bIns="36576"/>
          <a:lstStyle/>
          <a:p>
            <a:endParaRPr lang="en-US"/>
          </a:p>
        </p:txBody>
      </p:sp>
      <p:grpSp>
        <p:nvGrpSpPr>
          <p:cNvPr id="2" name="Group 3"/>
          <p:cNvGrpSpPr>
            <a:grpSpLocks/>
          </p:cNvGrpSpPr>
          <p:nvPr/>
        </p:nvGrpSpPr>
        <p:grpSpPr bwMode="auto">
          <a:xfrm>
            <a:off x="6179820" y="4240531"/>
            <a:ext cx="552159" cy="344170"/>
            <a:chOff x="3136" y="3566"/>
            <a:chExt cx="492" cy="271"/>
          </a:xfrm>
        </p:grpSpPr>
        <p:sp>
          <p:nvSpPr>
            <p:cNvPr id="1752068" name="AutoShape 4"/>
            <p:cNvSpPr>
              <a:spLocks noChangeArrowheads="1"/>
            </p:cNvSpPr>
            <p:nvPr/>
          </p:nvSpPr>
          <p:spPr bwMode="auto">
            <a:xfrm>
              <a:off x="3136" y="3568"/>
              <a:ext cx="182" cy="269"/>
            </a:xfrm>
            <a:prstGeom prst="roundRect">
              <a:avLst>
                <a:gd name="adj" fmla="val 16667"/>
              </a:avLst>
            </a:prstGeom>
            <a:gradFill rotWithShape="1">
              <a:gsLst>
                <a:gs pos="0">
                  <a:srgbClr val="7FFF00"/>
                </a:gs>
                <a:gs pos="100000">
                  <a:srgbClr val="7FFF00">
                    <a:gamma/>
                    <a:shade val="46275"/>
                    <a:invGamma/>
                  </a:srgbClr>
                </a:gs>
              </a:gsLst>
              <a:lin ang="2700000" scaled="1"/>
            </a:gradFill>
            <a:ln w="28575" algn="ctr">
              <a:noFill/>
              <a:round/>
              <a:headEnd/>
              <a:tailEnd/>
            </a:ln>
            <a:effectLst/>
          </p:spPr>
          <p:txBody>
            <a:bodyPr wrap="none" anchor="ctr">
              <a:spAutoFit/>
            </a:bodyPr>
            <a:lstStyle/>
            <a:p>
              <a:endParaRPr lang="en-US"/>
            </a:p>
          </p:txBody>
        </p:sp>
        <p:sp>
          <p:nvSpPr>
            <p:cNvPr id="1752069" name="Text Box 5"/>
            <p:cNvSpPr txBox="1">
              <a:spLocks noChangeArrowheads="1"/>
            </p:cNvSpPr>
            <p:nvPr/>
          </p:nvSpPr>
          <p:spPr bwMode="auto">
            <a:xfrm>
              <a:off x="3220" y="3566"/>
              <a:ext cx="408" cy="242"/>
            </a:xfrm>
            <a:prstGeom prst="rect">
              <a:avLst/>
            </a:prstGeom>
            <a:gradFill rotWithShape="1">
              <a:gsLst>
                <a:gs pos="0">
                  <a:srgbClr val="7FFF00"/>
                </a:gs>
                <a:gs pos="100000">
                  <a:srgbClr val="7FFF00">
                    <a:gamma/>
                    <a:shade val="46275"/>
                    <a:invGamma/>
                  </a:srgbClr>
                </a:gs>
              </a:gsLst>
              <a:lin ang="2700000" scaled="1"/>
            </a:gradFill>
            <a:ln w="12700" algn="ctr">
              <a:noFill/>
              <a:miter lim="800000"/>
              <a:headEnd/>
              <a:tailEnd/>
            </a:ln>
            <a:effectLst/>
          </p:spPr>
          <p:txBody>
            <a:bodyPr>
              <a:spAutoFit/>
            </a:bodyPr>
            <a:lstStyle/>
            <a:p>
              <a:r>
                <a:rPr lang="en-US" sz="1400" b="1" dirty="0"/>
                <a:t>RL</a:t>
              </a:r>
            </a:p>
          </p:txBody>
        </p:sp>
      </p:grpSp>
      <p:grpSp>
        <p:nvGrpSpPr>
          <p:cNvPr id="3" name="Group 6"/>
          <p:cNvGrpSpPr>
            <a:grpSpLocks/>
          </p:cNvGrpSpPr>
          <p:nvPr/>
        </p:nvGrpSpPr>
        <p:grpSpPr bwMode="auto">
          <a:xfrm>
            <a:off x="4391660" y="3510280"/>
            <a:ext cx="575310" cy="820420"/>
            <a:chOff x="3488" y="2383"/>
            <a:chExt cx="453" cy="646"/>
          </a:xfrm>
        </p:grpSpPr>
        <p:sp>
          <p:nvSpPr>
            <p:cNvPr id="1752071" name="Freeform 7"/>
            <p:cNvSpPr>
              <a:spLocks/>
            </p:cNvSpPr>
            <p:nvPr/>
          </p:nvSpPr>
          <p:spPr bwMode="auto">
            <a:xfrm flipH="1">
              <a:off x="3488" y="2563"/>
              <a:ext cx="453" cy="466"/>
            </a:xfrm>
            <a:custGeom>
              <a:avLst/>
              <a:gdLst/>
              <a:ahLst/>
              <a:cxnLst>
                <a:cxn ang="0">
                  <a:pos x="0" y="5"/>
                </a:cxn>
                <a:cxn ang="0">
                  <a:pos x="892" y="0"/>
                </a:cxn>
                <a:cxn ang="0">
                  <a:pos x="906" y="932"/>
                </a:cxn>
                <a:cxn ang="0">
                  <a:pos x="51" y="891"/>
                </a:cxn>
                <a:cxn ang="0">
                  <a:pos x="0" y="5"/>
                </a:cxn>
              </a:cxnLst>
              <a:rect l="0" t="0" r="r" b="b"/>
              <a:pathLst>
                <a:path w="906" h="932">
                  <a:moveTo>
                    <a:pt x="0" y="5"/>
                  </a:moveTo>
                  <a:lnTo>
                    <a:pt x="892" y="0"/>
                  </a:lnTo>
                  <a:lnTo>
                    <a:pt x="906" y="932"/>
                  </a:lnTo>
                  <a:lnTo>
                    <a:pt x="51" y="891"/>
                  </a:lnTo>
                  <a:lnTo>
                    <a:pt x="0" y="5"/>
                  </a:lnTo>
                  <a:close/>
                </a:path>
              </a:pathLst>
            </a:custGeom>
            <a:solidFill>
              <a:srgbClr val="7FFF00"/>
            </a:solidFill>
            <a:ln w="9525">
              <a:noFill/>
              <a:round/>
              <a:headEnd/>
              <a:tailEnd/>
            </a:ln>
          </p:spPr>
          <p:txBody>
            <a:bodyPr/>
            <a:lstStyle/>
            <a:p>
              <a:endParaRPr lang="en-US"/>
            </a:p>
          </p:txBody>
        </p:sp>
        <p:sp>
          <p:nvSpPr>
            <p:cNvPr id="1752072" name="Rectangle 8"/>
            <p:cNvSpPr>
              <a:spLocks noChangeArrowheads="1"/>
            </p:cNvSpPr>
            <p:nvPr/>
          </p:nvSpPr>
          <p:spPr bwMode="auto">
            <a:xfrm>
              <a:off x="3530" y="2383"/>
              <a:ext cx="333" cy="242"/>
            </a:xfrm>
            <a:prstGeom prst="rect">
              <a:avLst/>
            </a:prstGeom>
            <a:noFill/>
            <a:ln w="9525" algn="ctr">
              <a:noFill/>
              <a:miter lim="800000"/>
              <a:headEnd/>
              <a:tailEnd/>
            </a:ln>
            <a:effectLst/>
          </p:spPr>
          <p:txBody>
            <a:bodyPr wrap="none">
              <a:spAutoFit/>
            </a:bodyPr>
            <a:lstStyle/>
            <a:p>
              <a:r>
                <a:rPr lang="en-US" sz="1400" b="1" dirty="0"/>
                <a:t>RL</a:t>
              </a:r>
            </a:p>
          </p:txBody>
        </p:sp>
      </p:grpSp>
      <p:grpSp>
        <p:nvGrpSpPr>
          <p:cNvPr id="4" name="Group 9"/>
          <p:cNvGrpSpPr>
            <a:grpSpLocks/>
          </p:cNvGrpSpPr>
          <p:nvPr/>
        </p:nvGrpSpPr>
        <p:grpSpPr bwMode="auto">
          <a:xfrm>
            <a:off x="4382771" y="3622040"/>
            <a:ext cx="1206500" cy="941070"/>
            <a:chOff x="3481" y="2471"/>
            <a:chExt cx="950" cy="741"/>
          </a:xfrm>
        </p:grpSpPr>
        <p:sp>
          <p:nvSpPr>
            <p:cNvPr id="1752074" name="Text Box 10"/>
            <p:cNvSpPr txBox="1">
              <a:spLocks noChangeArrowheads="1"/>
            </p:cNvSpPr>
            <p:nvPr/>
          </p:nvSpPr>
          <p:spPr bwMode="auto">
            <a:xfrm flipH="1">
              <a:off x="4102" y="2612"/>
              <a:ext cx="303" cy="412"/>
            </a:xfrm>
            <a:prstGeom prst="rect">
              <a:avLst/>
            </a:prstGeom>
            <a:noFill/>
            <a:ln w="9525" algn="ctr">
              <a:noFill/>
              <a:miter lim="800000"/>
              <a:headEnd/>
              <a:tailEnd/>
            </a:ln>
            <a:effectLst/>
          </p:spPr>
          <p:txBody>
            <a:bodyPr>
              <a:spAutoFit/>
            </a:bodyPr>
            <a:lstStyle/>
            <a:p>
              <a:r>
                <a:rPr lang="en-US" sz="1400" b="1" dirty="0"/>
                <a:t>RL</a:t>
              </a:r>
            </a:p>
          </p:txBody>
        </p:sp>
        <p:sp>
          <p:nvSpPr>
            <p:cNvPr id="1752075" name="AutoShape 11"/>
            <p:cNvSpPr>
              <a:spLocks noChangeAspect="1" noChangeArrowheads="1" noTextEdit="1"/>
            </p:cNvSpPr>
            <p:nvPr/>
          </p:nvSpPr>
          <p:spPr bwMode="auto">
            <a:xfrm flipH="1">
              <a:off x="3481" y="2471"/>
              <a:ext cx="950" cy="741"/>
            </a:xfrm>
            <a:prstGeom prst="rect">
              <a:avLst/>
            </a:prstGeom>
            <a:noFill/>
            <a:ln w="9525">
              <a:noFill/>
              <a:miter lim="800000"/>
              <a:headEnd/>
              <a:tailEnd/>
            </a:ln>
          </p:spPr>
          <p:txBody>
            <a:bodyPr/>
            <a:lstStyle/>
            <a:p>
              <a:endParaRPr lang="en-US"/>
            </a:p>
          </p:txBody>
        </p:sp>
        <p:sp>
          <p:nvSpPr>
            <p:cNvPr id="1752076" name="Freeform 12"/>
            <p:cNvSpPr>
              <a:spLocks/>
            </p:cNvSpPr>
            <p:nvPr/>
          </p:nvSpPr>
          <p:spPr bwMode="auto">
            <a:xfrm flipH="1">
              <a:off x="3859" y="2479"/>
              <a:ext cx="572" cy="473"/>
            </a:xfrm>
            <a:custGeom>
              <a:avLst/>
              <a:gdLst/>
              <a:ahLst/>
              <a:cxnLst>
                <a:cxn ang="0">
                  <a:pos x="97" y="0"/>
                </a:cxn>
                <a:cxn ang="0">
                  <a:pos x="0" y="792"/>
                </a:cxn>
                <a:cxn ang="0">
                  <a:pos x="1016" y="945"/>
                </a:cxn>
                <a:cxn ang="0">
                  <a:pos x="1144" y="74"/>
                </a:cxn>
                <a:cxn ang="0">
                  <a:pos x="97" y="0"/>
                </a:cxn>
              </a:cxnLst>
              <a:rect l="0" t="0" r="r" b="b"/>
              <a:pathLst>
                <a:path w="1144" h="945">
                  <a:moveTo>
                    <a:pt x="97" y="0"/>
                  </a:moveTo>
                  <a:lnTo>
                    <a:pt x="0" y="792"/>
                  </a:lnTo>
                  <a:lnTo>
                    <a:pt x="1016" y="945"/>
                  </a:lnTo>
                  <a:lnTo>
                    <a:pt x="1144" y="74"/>
                  </a:lnTo>
                  <a:lnTo>
                    <a:pt x="97" y="0"/>
                  </a:lnTo>
                  <a:close/>
                </a:path>
              </a:pathLst>
            </a:custGeom>
            <a:solidFill>
              <a:srgbClr val="FFFFBF"/>
            </a:solidFill>
            <a:ln w="9525">
              <a:noFill/>
              <a:round/>
              <a:headEnd/>
              <a:tailEnd/>
            </a:ln>
          </p:spPr>
          <p:txBody>
            <a:bodyPr/>
            <a:lstStyle/>
            <a:p>
              <a:endParaRPr lang="en-US"/>
            </a:p>
          </p:txBody>
        </p:sp>
        <p:sp>
          <p:nvSpPr>
            <p:cNvPr id="1752077" name="Freeform 13"/>
            <p:cNvSpPr>
              <a:spLocks/>
            </p:cNvSpPr>
            <p:nvPr/>
          </p:nvSpPr>
          <p:spPr bwMode="auto">
            <a:xfrm flipH="1">
              <a:off x="3938" y="2734"/>
              <a:ext cx="36" cy="2"/>
            </a:xfrm>
            <a:custGeom>
              <a:avLst/>
              <a:gdLst/>
              <a:ahLst/>
              <a:cxnLst>
                <a:cxn ang="0">
                  <a:pos x="74" y="4"/>
                </a:cxn>
                <a:cxn ang="0">
                  <a:pos x="74" y="2"/>
                </a:cxn>
                <a:cxn ang="0">
                  <a:pos x="74" y="2"/>
                </a:cxn>
                <a:cxn ang="0">
                  <a:pos x="72" y="2"/>
                </a:cxn>
                <a:cxn ang="0">
                  <a:pos x="72" y="0"/>
                </a:cxn>
                <a:cxn ang="0">
                  <a:pos x="0" y="0"/>
                </a:cxn>
                <a:cxn ang="0">
                  <a:pos x="0" y="0"/>
                </a:cxn>
                <a:cxn ang="0">
                  <a:pos x="0" y="0"/>
                </a:cxn>
                <a:cxn ang="0">
                  <a:pos x="0" y="2"/>
                </a:cxn>
                <a:cxn ang="0">
                  <a:pos x="0" y="2"/>
                </a:cxn>
                <a:cxn ang="0">
                  <a:pos x="74" y="4"/>
                </a:cxn>
              </a:cxnLst>
              <a:rect l="0" t="0" r="r" b="b"/>
              <a:pathLst>
                <a:path w="74" h="4">
                  <a:moveTo>
                    <a:pt x="74" y="4"/>
                  </a:moveTo>
                  <a:lnTo>
                    <a:pt x="74" y="2"/>
                  </a:lnTo>
                  <a:lnTo>
                    <a:pt x="74" y="2"/>
                  </a:lnTo>
                  <a:lnTo>
                    <a:pt x="72" y="2"/>
                  </a:lnTo>
                  <a:lnTo>
                    <a:pt x="72" y="0"/>
                  </a:lnTo>
                  <a:lnTo>
                    <a:pt x="0" y="0"/>
                  </a:lnTo>
                  <a:lnTo>
                    <a:pt x="0" y="0"/>
                  </a:lnTo>
                  <a:lnTo>
                    <a:pt x="0" y="0"/>
                  </a:lnTo>
                  <a:lnTo>
                    <a:pt x="0" y="2"/>
                  </a:lnTo>
                  <a:lnTo>
                    <a:pt x="0" y="2"/>
                  </a:lnTo>
                  <a:lnTo>
                    <a:pt x="74" y="4"/>
                  </a:lnTo>
                  <a:close/>
                </a:path>
              </a:pathLst>
            </a:custGeom>
            <a:solidFill>
              <a:srgbClr val="000000"/>
            </a:solidFill>
            <a:ln w="9525">
              <a:noFill/>
              <a:round/>
              <a:headEnd/>
              <a:tailEnd/>
            </a:ln>
          </p:spPr>
          <p:txBody>
            <a:bodyPr/>
            <a:lstStyle/>
            <a:p>
              <a:endParaRPr lang="en-US"/>
            </a:p>
          </p:txBody>
        </p:sp>
        <p:sp>
          <p:nvSpPr>
            <p:cNvPr id="1752078" name="Rectangle 14"/>
            <p:cNvSpPr>
              <a:spLocks noChangeArrowheads="1"/>
            </p:cNvSpPr>
            <p:nvPr/>
          </p:nvSpPr>
          <p:spPr bwMode="auto">
            <a:xfrm flipH="1">
              <a:off x="4375" y="2729"/>
              <a:ext cx="49" cy="4"/>
            </a:xfrm>
            <a:prstGeom prst="rect">
              <a:avLst/>
            </a:prstGeom>
            <a:solidFill>
              <a:srgbClr val="000000"/>
            </a:solidFill>
            <a:ln w="9525">
              <a:noFill/>
              <a:miter lim="800000"/>
              <a:headEnd/>
              <a:tailEnd/>
            </a:ln>
          </p:spPr>
          <p:txBody>
            <a:bodyPr/>
            <a:lstStyle/>
            <a:p>
              <a:endParaRPr lang="en-US"/>
            </a:p>
          </p:txBody>
        </p:sp>
        <p:sp>
          <p:nvSpPr>
            <p:cNvPr id="1752079" name="Freeform 15"/>
            <p:cNvSpPr>
              <a:spLocks/>
            </p:cNvSpPr>
            <p:nvPr/>
          </p:nvSpPr>
          <p:spPr bwMode="auto">
            <a:xfrm flipH="1">
              <a:off x="4284" y="2730"/>
              <a:ext cx="53" cy="4"/>
            </a:xfrm>
            <a:custGeom>
              <a:avLst/>
              <a:gdLst/>
              <a:ahLst/>
              <a:cxnLst>
                <a:cxn ang="0">
                  <a:pos x="106" y="9"/>
                </a:cxn>
                <a:cxn ang="0">
                  <a:pos x="106" y="2"/>
                </a:cxn>
                <a:cxn ang="0">
                  <a:pos x="0" y="0"/>
                </a:cxn>
                <a:cxn ang="0">
                  <a:pos x="0" y="7"/>
                </a:cxn>
                <a:cxn ang="0">
                  <a:pos x="106" y="9"/>
                </a:cxn>
              </a:cxnLst>
              <a:rect l="0" t="0" r="r" b="b"/>
              <a:pathLst>
                <a:path w="106" h="9">
                  <a:moveTo>
                    <a:pt x="106" y="9"/>
                  </a:moveTo>
                  <a:lnTo>
                    <a:pt x="106" y="2"/>
                  </a:lnTo>
                  <a:lnTo>
                    <a:pt x="0" y="0"/>
                  </a:lnTo>
                  <a:lnTo>
                    <a:pt x="0" y="7"/>
                  </a:lnTo>
                  <a:lnTo>
                    <a:pt x="106" y="9"/>
                  </a:lnTo>
                  <a:close/>
                </a:path>
              </a:pathLst>
            </a:custGeom>
            <a:solidFill>
              <a:srgbClr val="000000"/>
            </a:solidFill>
            <a:ln w="9525">
              <a:noFill/>
              <a:round/>
              <a:headEnd/>
              <a:tailEnd/>
            </a:ln>
          </p:spPr>
          <p:txBody>
            <a:bodyPr/>
            <a:lstStyle/>
            <a:p>
              <a:endParaRPr lang="en-US"/>
            </a:p>
          </p:txBody>
        </p:sp>
        <p:sp>
          <p:nvSpPr>
            <p:cNvPr id="1752080" name="Freeform 16"/>
            <p:cNvSpPr>
              <a:spLocks/>
            </p:cNvSpPr>
            <p:nvPr/>
          </p:nvSpPr>
          <p:spPr bwMode="auto">
            <a:xfrm flipH="1">
              <a:off x="4176" y="2730"/>
              <a:ext cx="50" cy="4"/>
            </a:xfrm>
            <a:custGeom>
              <a:avLst/>
              <a:gdLst/>
              <a:ahLst/>
              <a:cxnLst>
                <a:cxn ang="0">
                  <a:pos x="101" y="7"/>
                </a:cxn>
                <a:cxn ang="0">
                  <a:pos x="101" y="2"/>
                </a:cxn>
                <a:cxn ang="0">
                  <a:pos x="0" y="0"/>
                </a:cxn>
                <a:cxn ang="0">
                  <a:pos x="0" y="7"/>
                </a:cxn>
                <a:cxn ang="0">
                  <a:pos x="101" y="7"/>
                </a:cxn>
              </a:cxnLst>
              <a:rect l="0" t="0" r="r" b="b"/>
              <a:pathLst>
                <a:path w="101" h="7">
                  <a:moveTo>
                    <a:pt x="101" y="7"/>
                  </a:moveTo>
                  <a:lnTo>
                    <a:pt x="101" y="2"/>
                  </a:lnTo>
                  <a:lnTo>
                    <a:pt x="0" y="0"/>
                  </a:lnTo>
                  <a:lnTo>
                    <a:pt x="0" y="7"/>
                  </a:lnTo>
                  <a:lnTo>
                    <a:pt x="101" y="7"/>
                  </a:lnTo>
                  <a:close/>
                </a:path>
              </a:pathLst>
            </a:custGeom>
            <a:solidFill>
              <a:srgbClr val="000000"/>
            </a:solidFill>
            <a:ln w="9525">
              <a:noFill/>
              <a:round/>
              <a:headEnd/>
              <a:tailEnd/>
            </a:ln>
          </p:spPr>
          <p:txBody>
            <a:bodyPr/>
            <a:lstStyle/>
            <a:p>
              <a:endParaRPr lang="en-US"/>
            </a:p>
          </p:txBody>
        </p:sp>
        <p:sp>
          <p:nvSpPr>
            <p:cNvPr id="1752081" name="Freeform 17"/>
            <p:cNvSpPr>
              <a:spLocks/>
            </p:cNvSpPr>
            <p:nvPr/>
          </p:nvSpPr>
          <p:spPr bwMode="auto">
            <a:xfrm flipH="1">
              <a:off x="3751" y="2729"/>
              <a:ext cx="37" cy="35"/>
            </a:xfrm>
            <a:custGeom>
              <a:avLst/>
              <a:gdLst/>
              <a:ahLst/>
              <a:cxnLst>
                <a:cxn ang="0">
                  <a:pos x="37" y="72"/>
                </a:cxn>
                <a:cxn ang="0">
                  <a:pos x="51" y="68"/>
                </a:cxn>
                <a:cxn ang="0">
                  <a:pos x="62" y="61"/>
                </a:cxn>
                <a:cxn ang="0">
                  <a:pos x="70" y="50"/>
                </a:cxn>
                <a:cxn ang="0">
                  <a:pos x="73" y="35"/>
                </a:cxn>
                <a:cxn ang="0">
                  <a:pos x="70" y="20"/>
                </a:cxn>
                <a:cxn ang="0">
                  <a:pos x="62" y="9"/>
                </a:cxn>
                <a:cxn ang="0">
                  <a:pos x="51" y="2"/>
                </a:cxn>
                <a:cxn ang="0">
                  <a:pos x="37" y="0"/>
                </a:cxn>
                <a:cxn ang="0">
                  <a:pos x="22" y="2"/>
                </a:cxn>
                <a:cxn ang="0">
                  <a:pos x="11" y="9"/>
                </a:cxn>
                <a:cxn ang="0">
                  <a:pos x="4" y="20"/>
                </a:cxn>
                <a:cxn ang="0">
                  <a:pos x="0" y="35"/>
                </a:cxn>
                <a:cxn ang="0">
                  <a:pos x="4" y="50"/>
                </a:cxn>
                <a:cxn ang="0">
                  <a:pos x="11" y="61"/>
                </a:cxn>
                <a:cxn ang="0">
                  <a:pos x="22" y="68"/>
                </a:cxn>
                <a:cxn ang="0">
                  <a:pos x="37" y="72"/>
                </a:cxn>
              </a:cxnLst>
              <a:rect l="0" t="0" r="r" b="b"/>
              <a:pathLst>
                <a:path w="73" h="72">
                  <a:moveTo>
                    <a:pt x="37" y="72"/>
                  </a:moveTo>
                  <a:lnTo>
                    <a:pt x="51" y="68"/>
                  </a:lnTo>
                  <a:lnTo>
                    <a:pt x="62" y="61"/>
                  </a:lnTo>
                  <a:lnTo>
                    <a:pt x="70" y="50"/>
                  </a:lnTo>
                  <a:lnTo>
                    <a:pt x="73" y="35"/>
                  </a:lnTo>
                  <a:lnTo>
                    <a:pt x="70" y="20"/>
                  </a:lnTo>
                  <a:lnTo>
                    <a:pt x="62" y="9"/>
                  </a:lnTo>
                  <a:lnTo>
                    <a:pt x="51" y="2"/>
                  </a:lnTo>
                  <a:lnTo>
                    <a:pt x="37" y="0"/>
                  </a:lnTo>
                  <a:lnTo>
                    <a:pt x="22" y="2"/>
                  </a:lnTo>
                  <a:lnTo>
                    <a:pt x="11" y="9"/>
                  </a:lnTo>
                  <a:lnTo>
                    <a:pt x="4" y="20"/>
                  </a:lnTo>
                  <a:lnTo>
                    <a:pt x="0" y="35"/>
                  </a:lnTo>
                  <a:lnTo>
                    <a:pt x="4" y="50"/>
                  </a:lnTo>
                  <a:lnTo>
                    <a:pt x="11" y="61"/>
                  </a:lnTo>
                  <a:lnTo>
                    <a:pt x="22" y="68"/>
                  </a:lnTo>
                  <a:lnTo>
                    <a:pt x="37" y="72"/>
                  </a:lnTo>
                  <a:close/>
                </a:path>
              </a:pathLst>
            </a:custGeom>
            <a:solidFill>
              <a:srgbClr val="000000"/>
            </a:solidFill>
            <a:ln w="9525">
              <a:noFill/>
              <a:round/>
              <a:headEnd/>
              <a:tailEnd/>
            </a:ln>
          </p:spPr>
          <p:txBody>
            <a:bodyPr/>
            <a:lstStyle/>
            <a:p>
              <a:endParaRPr lang="en-US"/>
            </a:p>
          </p:txBody>
        </p:sp>
        <p:sp>
          <p:nvSpPr>
            <p:cNvPr id="1752082" name="Freeform 18"/>
            <p:cNvSpPr>
              <a:spLocks/>
            </p:cNvSpPr>
            <p:nvPr/>
          </p:nvSpPr>
          <p:spPr bwMode="auto">
            <a:xfrm flipH="1">
              <a:off x="3879" y="2692"/>
              <a:ext cx="36" cy="36"/>
            </a:xfrm>
            <a:custGeom>
              <a:avLst/>
              <a:gdLst/>
              <a:ahLst/>
              <a:cxnLst>
                <a:cxn ang="0">
                  <a:pos x="35" y="0"/>
                </a:cxn>
                <a:cxn ang="0">
                  <a:pos x="20" y="2"/>
                </a:cxn>
                <a:cxn ang="0">
                  <a:pos x="9" y="9"/>
                </a:cxn>
                <a:cxn ang="0">
                  <a:pos x="2" y="20"/>
                </a:cxn>
                <a:cxn ang="0">
                  <a:pos x="0" y="35"/>
                </a:cxn>
                <a:cxn ang="0">
                  <a:pos x="2" y="50"/>
                </a:cxn>
                <a:cxn ang="0">
                  <a:pos x="9" y="61"/>
                </a:cxn>
                <a:cxn ang="0">
                  <a:pos x="20" y="68"/>
                </a:cxn>
                <a:cxn ang="0">
                  <a:pos x="35" y="71"/>
                </a:cxn>
                <a:cxn ang="0">
                  <a:pos x="50" y="68"/>
                </a:cxn>
                <a:cxn ang="0">
                  <a:pos x="61" y="61"/>
                </a:cxn>
                <a:cxn ang="0">
                  <a:pos x="68" y="50"/>
                </a:cxn>
                <a:cxn ang="0">
                  <a:pos x="71" y="35"/>
                </a:cxn>
                <a:cxn ang="0">
                  <a:pos x="68" y="20"/>
                </a:cxn>
                <a:cxn ang="0">
                  <a:pos x="61" y="9"/>
                </a:cxn>
                <a:cxn ang="0">
                  <a:pos x="50" y="2"/>
                </a:cxn>
                <a:cxn ang="0">
                  <a:pos x="35" y="0"/>
                </a:cxn>
              </a:cxnLst>
              <a:rect l="0" t="0" r="r" b="b"/>
              <a:pathLst>
                <a:path w="71" h="71">
                  <a:moveTo>
                    <a:pt x="35" y="0"/>
                  </a:moveTo>
                  <a:lnTo>
                    <a:pt x="20" y="2"/>
                  </a:lnTo>
                  <a:lnTo>
                    <a:pt x="9" y="9"/>
                  </a:lnTo>
                  <a:lnTo>
                    <a:pt x="2" y="20"/>
                  </a:lnTo>
                  <a:lnTo>
                    <a:pt x="0" y="35"/>
                  </a:lnTo>
                  <a:lnTo>
                    <a:pt x="2" y="50"/>
                  </a:lnTo>
                  <a:lnTo>
                    <a:pt x="9" y="61"/>
                  </a:lnTo>
                  <a:lnTo>
                    <a:pt x="20" y="68"/>
                  </a:lnTo>
                  <a:lnTo>
                    <a:pt x="35" y="71"/>
                  </a:lnTo>
                  <a:lnTo>
                    <a:pt x="50" y="68"/>
                  </a:lnTo>
                  <a:lnTo>
                    <a:pt x="61" y="61"/>
                  </a:lnTo>
                  <a:lnTo>
                    <a:pt x="68" y="50"/>
                  </a:lnTo>
                  <a:lnTo>
                    <a:pt x="71" y="35"/>
                  </a:lnTo>
                  <a:lnTo>
                    <a:pt x="68" y="20"/>
                  </a:lnTo>
                  <a:lnTo>
                    <a:pt x="61" y="9"/>
                  </a:lnTo>
                  <a:lnTo>
                    <a:pt x="50" y="2"/>
                  </a:lnTo>
                  <a:lnTo>
                    <a:pt x="35" y="0"/>
                  </a:lnTo>
                  <a:close/>
                </a:path>
              </a:pathLst>
            </a:custGeom>
            <a:solidFill>
              <a:srgbClr val="000000"/>
            </a:solidFill>
            <a:ln w="9525">
              <a:noFill/>
              <a:round/>
              <a:headEnd/>
              <a:tailEnd/>
            </a:ln>
          </p:spPr>
          <p:txBody>
            <a:bodyPr/>
            <a:lstStyle/>
            <a:p>
              <a:endParaRPr lang="en-US"/>
            </a:p>
          </p:txBody>
        </p:sp>
        <p:sp>
          <p:nvSpPr>
            <p:cNvPr id="1752083" name="Freeform 19"/>
            <p:cNvSpPr>
              <a:spLocks/>
            </p:cNvSpPr>
            <p:nvPr/>
          </p:nvSpPr>
          <p:spPr bwMode="auto">
            <a:xfrm flipH="1">
              <a:off x="4017" y="2906"/>
              <a:ext cx="47" cy="26"/>
            </a:xfrm>
            <a:custGeom>
              <a:avLst/>
              <a:gdLst/>
              <a:ahLst/>
              <a:cxnLst>
                <a:cxn ang="0">
                  <a:pos x="92" y="0"/>
                </a:cxn>
                <a:cxn ang="0">
                  <a:pos x="0" y="44"/>
                </a:cxn>
                <a:cxn ang="0">
                  <a:pos x="2" y="46"/>
                </a:cxn>
                <a:cxn ang="0">
                  <a:pos x="4" y="47"/>
                </a:cxn>
                <a:cxn ang="0">
                  <a:pos x="6" y="51"/>
                </a:cxn>
                <a:cxn ang="0">
                  <a:pos x="8" y="53"/>
                </a:cxn>
                <a:cxn ang="0">
                  <a:pos x="94" y="2"/>
                </a:cxn>
                <a:cxn ang="0">
                  <a:pos x="94" y="2"/>
                </a:cxn>
                <a:cxn ang="0">
                  <a:pos x="94" y="0"/>
                </a:cxn>
                <a:cxn ang="0">
                  <a:pos x="92" y="0"/>
                </a:cxn>
                <a:cxn ang="0">
                  <a:pos x="92" y="0"/>
                </a:cxn>
              </a:cxnLst>
              <a:rect l="0" t="0" r="r" b="b"/>
              <a:pathLst>
                <a:path w="94" h="53">
                  <a:moveTo>
                    <a:pt x="92" y="0"/>
                  </a:moveTo>
                  <a:lnTo>
                    <a:pt x="0" y="44"/>
                  </a:lnTo>
                  <a:lnTo>
                    <a:pt x="2" y="46"/>
                  </a:lnTo>
                  <a:lnTo>
                    <a:pt x="4" y="47"/>
                  </a:lnTo>
                  <a:lnTo>
                    <a:pt x="6" y="51"/>
                  </a:lnTo>
                  <a:lnTo>
                    <a:pt x="8" y="53"/>
                  </a:lnTo>
                  <a:lnTo>
                    <a:pt x="94" y="2"/>
                  </a:lnTo>
                  <a:lnTo>
                    <a:pt x="94" y="2"/>
                  </a:lnTo>
                  <a:lnTo>
                    <a:pt x="94" y="0"/>
                  </a:lnTo>
                  <a:lnTo>
                    <a:pt x="92" y="0"/>
                  </a:lnTo>
                  <a:lnTo>
                    <a:pt x="92" y="0"/>
                  </a:lnTo>
                  <a:close/>
                </a:path>
              </a:pathLst>
            </a:custGeom>
            <a:solidFill>
              <a:srgbClr val="000000"/>
            </a:solidFill>
            <a:ln w="9525">
              <a:noFill/>
              <a:round/>
              <a:headEnd/>
              <a:tailEnd/>
            </a:ln>
          </p:spPr>
          <p:txBody>
            <a:bodyPr/>
            <a:lstStyle/>
            <a:p>
              <a:endParaRPr lang="en-US"/>
            </a:p>
          </p:txBody>
        </p:sp>
        <p:sp>
          <p:nvSpPr>
            <p:cNvPr id="1752084" name="Freeform 20"/>
            <p:cNvSpPr>
              <a:spLocks/>
            </p:cNvSpPr>
            <p:nvPr/>
          </p:nvSpPr>
          <p:spPr bwMode="auto">
            <a:xfrm flipH="1">
              <a:off x="3481" y="2471"/>
              <a:ext cx="943" cy="739"/>
            </a:xfrm>
            <a:custGeom>
              <a:avLst/>
              <a:gdLst/>
              <a:ahLst/>
              <a:cxnLst>
                <a:cxn ang="0">
                  <a:pos x="1803" y="952"/>
                </a:cxn>
                <a:cxn ang="0">
                  <a:pos x="1883" y="627"/>
                </a:cxn>
                <a:cxn ang="0">
                  <a:pos x="1660" y="258"/>
                </a:cxn>
                <a:cxn ang="0">
                  <a:pos x="1317" y="175"/>
                </a:cxn>
                <a:cxn ang="0">
                  <a:pos x="1132" y="57"/>
                </a:cxn>
                <a:cxn ang="0">
                  <a:pos x="793" y="86"/>
                </a:cxn>
                <a:cxn ang="0">
                  <a:pos x="581" y="15"/>
                </a:cxn>
                <a:cxn ang="0">
                  <a:pos x="257" y="196"/>
                </a:cxn>
                <a:cxn ang="0">
                  <a:pos x="467" y="101"/>
                </a:cxn>
                <a:cxn ang="0">
                  <a:pos x="645" y="238"/>
                </a:cxn>
                <a:cxn ang="0">
                  <a:pos x="977" y="97"/>
                </a:cxn>
                <a:cxn ang="0">
                  <a:pos x="1109" y="250"/>
                </a:cxn>
                <a:cxn ang="0">
                  <a:pos x="990" y="340"/>
                </a:cxn>
                <a:cxn ang="0">
                  <a:pos x="930" y="386"/>
                </a:cxn>
                <a:cxn ang="0">
                  <a:pos x="829" y="245"/>
                </a:cxn>
                <a:cxn ang="0">
                  <a:pos x="645" y="245"/>
                </a:cxn>
                <a:cxn ang="0">
                  <a:pos x="487" y="393"/>
                </a:cxn>
                <a:cxn ang="0">
                  <a:pos x="440" y="382"/>
                </a:cxn>
                <a:cxn ang="0">
                  <a:pos x="257" y="296"/>
                </a:cxn>
                <a:cxn ang="0">
                  <a:pos x="96" y="426"/>
                </a:cxn>
                <a:cxn ang="0">
                  <a:pos x="495" y="490"/>
                </a:cxn>
                <a:cxn ang="0">
                  <a:pos x="683" y="406"/>
                </a:cxn>
                <a:cxn ang="0">
                  <a:pos x="840" y="448"/>
                </a:cxn>
                <a:cxn ang="0">
                  <a:pos x="900" y="524"/>
                </a:cxn>
                <a:cxn ang="0">
                  <a:pos x="973" y="428"/>
                </a:cxn>
                <a:cxn ang="0">
                  <a:pos x="1127" y="415"/>
                </a:cxn>
                <a:cxn ang="0">
                  <a:pos x="1209" y="530"/>
                </a:cxn>
                <a:cxn ang="0">
                  <a:pos x="1185" y="389"/>
                </a:cxn>
                <a:cxn ang="0">
                  <a:pos x="1315" y="280"/>
                </a:cxn>
                <a:cxn ang="0">
                  <a:pos x="1637" y="365"/>
                </a:cxn>
                <a:cxn ang="0">
                  <a:pos x="1783" y="678"/>
                </a:cxn>
                <a:cxn ang="0">
                  <a:pos x="1637" y="990"/>
                </a:cxn>
                <a:cxn ang="0">
                  <a:pos x="1326" y="1078"/>
                </a:cxn>
                <a:cxn ang="0">
                  <a:pos x="1120" y="987"/>
                </a:cxn>
                <a:cxn ang="0">
                  <a:pos x="1112" y="912"/>
                </a:cxn>
                <a:cxn ang="0">
                  <a:pos x="1273" y="928"/>
                </a:cxn>
                <a:cxn ang="0">
                  <a:pos x="1483" y="897"/>
                </a:cxn>
                <a:cxn ang="0">
                  <a:pos x="1563" y="795"/>
                </a:cxn>
                <a:cxn ang="0">
                  <a:pos x="1492" y="766"/>
                </a:cxn>
                <a:cxn ang="0">
                  <a:pos x="1304" y="808"/>
                </a:cxn>
                <a:cxn ang="0">
                  <a:pos x="1193" y="802"/>
                </a:cxn>
                <a:cxn ang="0">
                  <a:pos x="1023" y="757"/>
                </a:cxn>
                <a:cxn ang="0">
                  <a:pos x="977" y="698"/>
                </a:cxn>
                <a:cxn ang="0">
                  <a:pos x="1017" y="634"/>
                </a:cxn>
                <a:cxn ang="0">
                  <a:pos x="1169" y="592"/>
                </a:cxn>
                <a:cxn ang="0">
                  <a:pos x="1094" y="570"/>
                </a:cxn>
                <a:cxn ang="0">
                  <a:pos x="986" y="548"/>
                </a:cxn>
                <a:cxn ang="0">
                  <a:pos x="875" y="687"/>
                </a:cxn>
                <a:cxn ang="0">
                  <a:pos x="173" y="524"/>
                </a:cxn>
                <a:cxn ang="0">
                  <a:pos x="398" y="797"/>
                </a:cxn>
                <a:cxn ang="0">
                  <a:pos x="719" y="914"/>
                </a:cxn>
                <a:cxn ang="0">
                  <a:pos x="906" y="852"/>
                </a:cxn>
                <a:cxn ang="0">
                  <a:pos x="873" y="914"/>
                </a:cxn>
                <a:cxn ang="0">
                  <a:pos x="836" y="1005"/>
                </a:cxn>
                <a:cxn ang="0">
                  <a:pos x="1035" y="1047"/>
                </a:cxn>
                <a:cxn ang="0">
                  <a:pos x="962" y="1266"/>
                </a:cxn>
                <a:cxn ang="0">
                  <a:pos x="889" y="1307"/>
                </a:cxn>
                <a:cxn ang="0">
                  <a:pos x="1317" y="1179"/>
                </a:cxn>
                <a:cxn ang="0">
                  <a:pos x="1452" y="1177"/>
                </a:cxn>
                <a:cxn ang="0">
                  <a:pos x="1443" y="1440"/>
                </a:cxn>
                <a:cxn ang="0">
                  <a:pos x="1770" y="1396"/>
                </a:cxn>
              </a:cxnLst>
              <a:rect l="0" t="0" r="r" b="b"/>
              <a:pathLst>
                <a:path w="1885" h="1478">
                  <a:moveTo>
                    <a:pt x="1593" y="1135"/>
                  </a:moveTo>
                  <a:lnTo>
                    <a:pt x="1624" y="1118"/>
                  </a:lnTo>
                  <a:lnTo>
                    <a:pt x="1655" y="1100"/>
                  </a:lnTo>
                  <a:lnTo>
                    <a:pt x="1684" y="1080"/>
                  </a:lnTo>
                  <a:lnTo>
                    <a:pt x="1711" y="1058"/>
                  </a:lnTo>
                  <a:lnTo>
                    <a:pt x="1737" y="1034"/>
                  </a:lnTo>
                  <a:lnTo>
                    <a:pt x="1761" y="1009"/>
                  </a:lnTo>
                  <a:lnTo>
                    <a:pt x="1783" y="981"/>
                  </a:lnTo>
                  <a:lnTo>
                    <a:pt x="1803" y="952"/>
                  </a:lnTo>
                  <a:lnTo>
                    <a:pt x="1821" y="921"/>
                  </a:lnTo>
                  <a:lnTo>
                    <a:pt x="1838" y="890"/>
                  </a:lnTo>
                  <a:lnTo>
                    <a:pt x="1852" y="857"/>
                  </a:lnTo>
                  <a:lnTo>
                    <a:pt x="1863" y="822"/>
                  </a:lnTo>
                  <a:lnTo>
                    <a:pt x="1872" y="788"/>
                  </a:lnTo>
                  <a:lnTo>
                    <a:pt x="1880" y="753"/>
                  </a:lnTo>
                  <a:lnTo>
                    <a:pt x="1883" y="715"/>
                  </a:lnTo>
                  <a:lnTo>
                    <a:pt x="1885" y="678"/>
                  </a:lnTo>
                  <a:lnTo>
                    <a:pt x="1883" y="627"/>
                  </a:lnTo>
                  <a:lnTo>
                    <a:pt x="1874" y="576"/>
                  </a:lnTo>
                  <a:lnTo>
                    <a:pt x="1861" y="528"/>
                  </a:lnTo>
                  <a:lnTo>
                    <a:pt x="1845" y="481"/>
                  </a:lnTo>
                  <a:lnTo>
                    <a:pt x="1823" y="437"/>
                  </a:lnTo>
                  <a:lnTo>
                    <a:pt x="1797" y="395"/>
                  </a:lnTo>
                  <a:lnTo>
                    <a:pt x="1768" y="356"/>
                  </a:lnTo>
                  <a:lnTo>
                    <a:pt x="1737" y="320"/>
                  </a:lnTo>
                  <a:lnTo>
                    <a:pt x="1700" y="287"/>
                  </a:lnTo>
                  <a:lnTo>
                    <a:pt x="1660" y="258"/>
                  </a:lnTo>
                  <a:lnTo>
                    <a:pt x="1620" y="232"/>
                  </a:lnTo>
                  <a:lnTo>
                    <a:pt x="1574" y="212"/>
                  </a:lnTo>
                  <a:lnTo>
                    <a:pt x="1529" y="194"/>
                  </a:lnTo>
                  <a:lnTo>
                    <a:pt x="1481" y="183"/>
                  </a:lnTo>
                  <a:lnTo>
                    <a:pt x="1430" y="174"/>
                  </a:lnTo>
                  <a:lnTo>
                    <a:pt x="1379" y="172"/>
                  </a:lnTo>
                  <a:lnTo>
                    <a:pt x="1357" y="172"/>
                  </a:lnTo>
                  <a:lnTo>
                    <a:pt x="1337" y="174"/>
                  </a:lnTo>
                  <a:lnTo>
                    <a:pt x="1317" y="175"/>
                  </a:lnTo>
                  <a:lnTo>
                    <a:pt x="1295" y="179"/>
                  </a:lnTo>
                  <a:lnTo>
                    <a:pt x="1275" y="183"/>
                  </a:lnTo>
                  <a:lnTo>
                    <a:pt x="1255" y="186"/>
                  </a:lnTo>
                  <a:lnTo>
                    <a:pt x="1236" y="192"/>
                  </a:lnTo>
                  <a:lnTo>
                    <a:pt x="1216" y="199"/>
                  </a:lnTo>
                  <a:lnTo>
                    <a:pt x="1205" y="159"/>
                  </a:lnTo>
                  <a:lnTo>
                    <a:pt x="1185" y="121"/>
                  </a:lnTo>
                  <a:lnTo>
                    <a:pt x="1162" y="86"/>
                  </a:lnTo>
                  <a:lnTo>
                    <a:pt x="1132" y="57"/>
                  </a:lnTo>
                  <a:lnTo>
                    <a:pt x="1098" y="33"/>
                  </a:lnTo>
                  <a:lnTo>
                    <a:pt x="1061" y="15"/>
                  </a:lnTo>
                  <a:lnTo>
                    <a:pt x="1021" y="4"/>
                  </a:lnTo>
                  <a:lnTo>
                    <a:pt x="977" y="0"/>
                  </a:lnTo>
                  <a:lnTo>
                    <a:pt x="933" y="4"/>
                  </a:lnTo>
                  <a:lnTo>
                    <a:pt x="893" y="15"/>
                  </a:lnTo>
                  <a:lnTo>
                    <a:pt x="855" y="33"/>
                  </a:lnTo>
                  <a:lnTo>
                    <a:pt x="822" y="57"/>
                  </a:lnTo>
                  <a:lnTo>
                    <a:pt x="793" y="86"/>
                  </a:lnTo>
                  <a:lnTo>
                    <a:pt x="767" y="119"/>
                  </a:lnTo>
                  <a:lnTo>
                    <a:pt x="749" y="157"/>
                  </a:lnTo>
                  <a:lnTo>
                    <a:pt x="738" y="197"/>
                  </a:lnTo>
                  <a:lnTo>
                    <a:pt x="725" y="157"/>
                  </a:lnTo>
                  <a:lnTo>
                    <a:pt x="707" y="119"/>
                  </a:lnTo>
                  <a:lnTo>
                    <a:pt x="683" y="86"/>
                  </a:lnTo>
                  <a:lnTo>
                    <a:pt x="654" y="57"/>
                  </a:lnTo>
                  <a:lnTo>
                    <a:pt x="619" y="33"/>
                  </a:lnTo>
                  <a:lnTo>
                    <a:pt x="581" y="15"/>
                  </a:lnTo>
                  <a:lnTo>
                    <a:pt x="540" y="4"/>
                  </a:lnTo>
                  <a:lnTo>
                    <a:pt x="497" y="0"/>
                  </a:lnTo>
                  <a:lnTo>
                    <a:pt x="447" y="5"/>
                  </a:lnTo>
                  <a:lnTo>
                    <a:pt x="402" y="20"/>
                  </a:lnTo>
                  <a:lnTo>
                    <a:pt x="360" y="42"/>
                  </a:lnTo>
                  <a:lnTo>
                    <a:pt x="323" y="71"/>
                  </a:lnTo>
                  <a:lnTo>
                    <a:pt x="294" y="108"/>
                  </a:lnTo>
                  <a:lnTo>
                    <a:pt x="272" y="150"/>
                  </a:lnTo>
                  <a:lnTo>
                    <a:pt x="257" y="196"/>
                  </a:lnTo>
                  <a:lnTo>
                    <a:pt x="252" y="245"/>
                  </a:lnTo>
                  <a:lnTo>
                    <a:pt x="350" y="243"/>
                  </a:lnTo>
                  <a:lnTo>
                    <a:pt x="354" y="214"/>
                  </a:lnTo>
                  <a:lnTo>
                    <a:pt x="361" y="186"/>
                  </a:lnTo>
                  <a:lnTo>
                    <a:pt x="376" y="161"/>
                  </a:lnTo>
                  <a:lnTo>
                    <a:pt x="394" y="139"/>
                  </a:lnTo>
                  <a:lnTo>
                    <a:pt x="414" y="122"/>
                  </a:lnTo>
                  <a:lnTo>
                    <a:pt x="440" y="108"/>
                  </a:lnTo>
                  <a:lnTo>
                    <a:pt x="467" y="101"/>
                  </a:lnTo>
                  <a:lnTo>
                    <a:pt x="497" y="97"/>
                  </a:lnTo>
                  <a:lnTo>
                    <a:pt x="526" y="101"/>
                  </a:lnTo>
                  <a:lnTo>
                    <a:pt x="553" y="108"/>
                  </a:lnTo>
                  <a:lnTo>
                    <a:pt x="577" y="121"/>
                  </a:lnTo>
                  <a:lnTo>
                    <a:pt x="599" y="139"/>
                  </a:lnTo>
                  <a:lnTo>
                    <a:pt x="617" y="159"/>
                  </a:lnTo>
                  <a:lnTo>
                    <a:pt x="632" y="183"/>
                  </a:lnTo>
                  <a:lnTo>
                    <a:pt x="641" y="210"/>
                  </a:lnTo>
                  <a:lnTo>
                    <a:pt x="645" y="238"/>
                  </a:lnTo>
                  <a:lnTo>
                    <a:pt x="831" y="236"/>
                  </a:lnTo>
                  <a:lnTo>
                    <a:pt x="835" y="208"/>
                  </a:lnTo>
                  <a:lnTo>
                    <a:pt x="844" y="181"/>
                  </a:lnTo>
                  <a:lnTo>
                    <a:pt x="858" y="157"/>
                  </a:lnTo>
                  <a:lnTo>
                    <a:pt x="877" y="137"/>
                  </a:lnTo>
                  <a:lnTo>
                    <a:pt x="897" y="121"/>
                  </a:lnTo>
                  <a:lnTo>
                    <a:pt x="922" y="108"/>
                  </a:lnTo>
                  <a:lnTo>
                    <a:pt x="948" y="101"/>
                  </a:lnTo>
                  <a:lnTo>
                    <a:pt x="977" y="97"/>
                  </a:lnTo>
                  <a:lnTo>
                    <a:pt x="1006" y="101"/>
                  </a:lnTo>
                  <a:lnTo>
                    <a:pt x="1034" y="108"/>
                  </a:lnTo>
                  <a:lnTo>
                    <a:pt x="1057" y="122"/>
                  </a:lnTo>
                  <a:lnTo>
                    <a:pt x="1079" y="139"/>
                  </a:lnTo>
                  <a:lnTo>
                    <a:pt x="1098" y="161"/>
                  </a:lnTo>
                  <a:lnTo>
                    <a:pt x="1110" y="186"/>
                  </a:lnTo>
                  <a:lnTo>
                    <a:pt x="1120" y="212"/>
                  </a:lnTo>
                  <a:lnTo>
                    <a:pt x="1123" y="241"/>
                  </a:lnTo>
                  <a:lnTo>
                    <a:pt x="1109" y="250"/>
                  </a:lnTo>
                  <a:lnTo>
                    <a:pt x="1092" y="261"/>
                  </a:lnTo>
                  <a:lnTo>
                    <a:pt x="1078" y="272"/>
                  </a:lnTo>
                  <a:lnTo>
                    <a:pt x="1065" y="283"/>
                  </a:lnTo>
                  <a:lnTo>
                    <a:pt x="1050" y="294"/>
                  </a:lnTo>
                  <a:lnTo>
                    <a:pt x="1037" y="305"/>
                  </a:lnTo>
                  <a:lnTo>
                    <a:pt x="1026" y="318"/>
                  </a:lnTo>
                  <a:lnTo>
                    <a:pt x="1014" y="331"/>
                  </a:lnTo>
                  <a:lnTo>
                    <a:pt x="1001" y="334"/>
                  </a:lnTo>
                  <a:lnTo>
                    <a:pt x="990" y="340"/>
                  </a:lnTo>
                  <a:lnTo>
                    <a:pt x="979" y="345"/>
                  </a:lnTo>
                  <a:lnTo>
                    <a:pt x="968" y="353"/>
                  </a:lnTo>
                  <a:lnTo>
                    <a:pt x="957" y="360"/>
                  </a:lnTo>
                  <a:lnTo>
                    <a:pt x="948" y="367"/>
                  </a:lnTo>
                  <a:lnTo>
                    <a:pt x="939" y="376"/>
                  </a:lnTo>
                  <a:lnTo>
                    <a:pt x="931" y="386"/>
                  </a:lnTo>
                  <a:lnTo>
                    <a:pt x="931" y="386"/>
                  </a:lnTo>
                  <a:lnTo>
                    <a:pt x="931" y="386"/>
                  </a:lnTo>
                  <a:lnTo>
                    <a:pt x="930" y="386"/>
                  </a:lnTo>
                  <a:lnTo>
                    <a:pt x="930" y="386"/>
                  </a:lnTo>
                  <a:lnTo>
                    <a:pt x="908" y="376"/>
                  </a:lnTo>
                  <a:lnTo>
                    <a:pt x="888" y="364"/>
                  </a:lnTo>
                  <a:lnTo>
                    <a:pt x="871" y="349"/>
                  </a:lnTo>
                  <a:lnTo>
                    <a:pt x="856" y="331"/>
                  </a:lnTo>
                  <a:lnTo>
                    <a:pt x="845" y="312"/>
                  </a:lnTo>
                  <a:lnTo>
                    <a:pt x="836" y="291"/>
                  </a:lnTo>
                  <a:lnTo>
                    <a:pt x="831" y="269"/>
                  </a:lnTo>
                  <a:lnTo>
                    <a:pt x="829" y="245"/>
                  </a:lnTo>
                  <a:lnTo>
                    <a:pt x="829" y="243"/>
                  </a:lnTo>
                  <a:lnTo>
                    <a:pt x="829" y="241"/>
                  </a:lnTo>
                  <a:lnTo>
                    <a:pt x="829" y="239"/>
                  </a:lnTo>
                  <a:lnTo>
                    <a:pt x="831" y="238"/>
                  </a:lnTo>
                  <a:lnTo>
                    <a:pt x="645" y="245"/>
                  </a:lnTo>
                  <a:lnTo>
                    <a:pt x="645" y="245"/>
                  </a:lnTo>
                  <a:lnTo>
                    <a:pt x="645" y="245"/>
                  </a:lnTo>
                  <a:lnTo>
                    <a:pt x="645" y="245"/>
                  </a:lnTo>
                  <a:lnTo>
                    <a:pt x="645" y="245"/>
                  </a:lnTo>
                  <a:lnTo>
                    <a:pt x="641" y="274"/>
                  </a:lnTo>
                  <a:lnTo>
                    <a:pt x="634" y="303"/>
                  </a:lnTo>
                  <a:lnTo>
                    <a:pt x="619" y="327"/>
                  </a:lnTo>
                  <a:lnTo>
                    <a:pt x="601" y="349"/>
                  </a:lnTo>
                  <a:lnTo>
                    <a:pt x="579" y="367"/>
                  </a:lnTo>
                  <a:lnTo>
                    <a:pt x="555" y="382"/>
                  </a:lnTo>
                  <a:lnTo>
                    <a:pt x="526" y="389"/>
                  </a:lnTo>
                  <a:lnTo>
                    <a:pt x="497" y="393"/>
                  </a:lnTo>
                  <a:lnTo>
                    <a:pt x="487" y="393"/>
                  </a:lnTo>
                  <a:lnTo>
                    <a:pt x="480" y="391"/>
                  </a:lnTo>
                  <a:lnTo>
                    <a:pt x="471" y="391"/>
                  </a:lnTo>
                  <a:lnTo>
                    <a:pt x="462" y="389"/>
                  </a:lnTo>
                  <a:lnTo>
                    <a:pt x="462" y="389"/>
                  </a:lnTo>
                  <a:lnTo>
                    <a:pt x="462" y="389"/>
                  </a:lnTo>
                  <a:lnTo>
                    <a:pt x="462" y="389"/>
                  </a:lnTo>
                  <a:lnTo>
                    <a:pt x="462" y="389"/>
                  </a:lnTo>
                  <a:lnTo>
                    <a:pt x="462" y="389"/>
                  </a:lnTo>
                  <a:lnTo>
                    <a:pt x="440" y="382"/>
                  </a:lnTo>
                  <a:lnTo>
                    <a:pt x="418" y="371"/>
                  </a:lnTo>
                  <a:lnTo>
                    <a:pt x="400" y="356"/>
                  </a:lnTo>
                  <a:lnTo>
                    <a:pt x="385" y="340"/>
                  </a:lnTo>
                  <a:lnTo>
                    <a:pt x="370" y="322"/>
                  </a:lnTo>
                  <a:lnTo>
                    <a:pt x="361" y="302"/>
                  </a:lnTo>
                  <a:lnTo>
                    <a:pt x="354" y="280"/>
                  </a:lnTo>
                  <a:lnTo>
                    <a:pt x="350" y="256"/>
                  </a:lnTo>
                  <a:lnTo>
                    <a:pt x="254" y="259"/>
                  </a:lnTo>
                  <a:lnTo>
                    <a:pt x="257" y="296"/>
                  </a:lnTo>
                  <a:lnTo>
                    <a:pt x="268" y="331"/>
                  </a:lnTo>
                  <a:lnTo>
                    <a:pt x="283" y="364"/>
                  </a:lnTo>
                  <a:lnTo>
                    <a:pt x="303" y="395"/>
                  </a:lnTo>
                  <a:lnTo>
                    <a:pt x="279" y="395"/>
                  </a:lnTo>
                  <a:lnTo>
                    <a:pt x="279" y="367"/>
                  </a:lnTo>
                  <a:lnTo>
                    <a:pt x="0" y="303"/>
                  </a:lnTo>
                  <a:lnTo>
                    <a:pt x="0" y="515"/>
                  </a:lnTo>
                  <a:lnTo>
                    <a:pt x="96" y="515"/>
                  </a:lnTo>
                  <a:lnTo>
                    <a:pt x="96" y="426"/>
                  </a:lnTo>
                  <a:lnTo>
                    <a:pt x="173" y="442"/>
                  </a:lnTo>
                  <a:lnTo>
                    <a:pt x="173" y="444"/>
                  </a:lnTo>
                  <a:lnTo>
                    <a:pt x="173" y="517"/>
                  </a:lnTo>
                  <a:lnTo>
                    <a:pt x="279" y="519"/>
                  </a:lnTo>
                  <a:lnTo>
                    <a:pt x="279" y="493"/>
                  </a:lnTo>
                  <a:lnTo>
                    <a:pt x="394" y="493"/>
                  </a:lnTo>
                  <a:lnTo>
                    <a:pt x="394" y="519"/>
                  </a:lnTo>
                  <a:lnTo>
                    <a:pt x="495" y="521"/>
                  </a:lnTo>
                  <a:lnTo>
                    <a:pt x="495" y="490"/>
                  </a:lnTo>
                  <a:lnTo>
                    <a:pt x="497" y="490"/>
                  </a:lnTo>
                  <a:lnTo>
                    <a:pt x="497" y="490"/>
                  </a:lnTo>
                  <a:lnTo>
                    <a:pt x="497" y="490"/>
                  </a:lnTo>
                  <a:lnTo>
                    <a:pt x="497" y="490"/>
                  </a:lnTo>
                  <a:lnTo>
                    <a:pt x="540" y="486"/>
                  </a:lnTo>
                  <a:lnTo>
                    <a:pt x="581" y="475"/>
                  </a:lnTo>
                  <a:lnTo>
                    <a:pt x="619" y="457"/>
                  </a:lnTo>
                  <a:lnTo>
                    <a:pt x="654" y="433"/>
                  </a:lnTo>
                  <a:lnTo>
                    <a:pt x="683" y="406"/>
                  </a:lnTo>
                  <a:lnTo>
                    <a:pt x="707" y="371"/>
                  </a:lnTo>
                  <a:lnTo>
                    <a:pt x="725" y="334"/>
                  </a:lnTo>
                  <a:lnTo>
                    <a:pt x="738" y="294"/>
                  </a:lnTo>
                  <a:lnTo>
                    <a:pt x="745" y="325"/>
                  </a:lnTo>
                  <a:lnTo>
                    <a:pt x="758" y="355"/>
                  </a:lnTo>
                  <a:lnTo>
                    <a:pt x="774" y="382"/>
                  </a:lnTo>
                  <a:lnTo>
                    <a:pt x="793" y="406"/>
                  </a:lnTo>
                  <a:lnTo>
                    <a:pt x="814" y="428"/>
                  </a:lnTo>
                  <a:lnTo>
                    <a:pt x="840" y="448"/>
                  </a:lnTo>
                  <a:lnTo>
                    <a:pt x="867" y="464"/>
                  </a:lnTo>
                  <a:lnTo>
                    <a:pt x="897" y="477"/>
                  </a:lnTo>
                  <a:lnTo>
                    <a:pt x="897" y="486"/>
                  </a:lnTo>
                  <a:lnTo>
                    <a:pt x="898" y="497"/>
                  </a:lnTo>
                  <a:lnTo>
                    <a:pt x="898" y="508"/>
                  </a:lnTo>
                  <a:lnTo>
                    <a:pt x="900" y="517"/>
                  </a:lnTo>
                  <a:lnTo>
                    <a:pt x="900" y="519"/>
                  </a:lnTo>
                  <a:lnTo>
                    <a:pt x="900" y="521"/>
                  </a:lnTo>
                  <a:lnTo>
                    <a:pt x="900" y="524"/>
                  </a:lnTo>
                  <a:lnTo>
                    <a:pt x="898" y="526"/>
                  </a:lnTo>
                  <a:lnTo>
                    <a:pt x="970" y="526"/>
                  </a:lnTo>
                  <a:lnTo>
                    <a:pt x="964" y="517"/>
                  </a:lnTo>
                  <a:lnTo>
                    <a:pt x="961" y="506"/>
                  </a:lnTo>
                  <a:lnTo>
                    <a:pt x="959" y="495"/>
                  </a:lnTo>
                  <a:lnTo>
                    <a:pt x="957" y="482"/>
                  </a:lnTo>
                  <a:lnTo>
                    <a:pt x="959" y="462"/>
                  </a:lnTo>
                  <a:lnTo>
                    <a:pt x="964" y="444"/>
                  </a:lnTo>
                  <a:lnTo>
                    <a:pt x="973" y="428"/>
                  </a:lnTo>
                  <a:lnTo>
                    <a:pt x="986" y="415"/>
                  </a:lnTo>
                  <a:lnTo>
                    <a:pt x="1001" y="402"/>
                  </a:lnTo>
                  <a:lnTo>
                    <a:pt x="1017" y="393"/>
                  </a:lnTo>
                  <a:lnTo>
                    <a:pt x="1035" y="387"/>
                  </a:lnTo>
                  <a:lnTo>
                    <a:pt x="1056" y="386"/>
                  </a:lnTo>
                  <a:lnTo>
                    <a:pt x="1076" y="387"/>
                  </a:lnTo>
                  <a:lnTo>
                    <a:pt x="1094" y="393"/>
                  </a:lnTo>
                  <a:lnTo>
                    <a:pt x="1112" y="402"/>
                  </a:lnTo>
                  <a:lnTo>
                    <a:pt x="1127" y="415"/>
                  </a:lnTo>
                  <a:lnTo>
                    <a:pt x="1140" y="428"/>
                  </a:lnTo>
                  <a:lnTo>
                    <a:pt x="1149" y="444"/>
                  </a:lnTo>
                  <a:lnTo>
                    <a:pt x="1154" y="462"/>
                  </a:lnTo>
                  <a:lnTo>
                    <a:pt x="1156" y="482"/>
                  </a:lnTo>
                  <a:lnTo>
                    <a:pt x="1154" y="495"/>
                  </a:lnTo>
                  <a:lnTo>
                    <a:pt x="1152" y="506"/>
                  </a:lnTo>
                  <a:lnTo>
                    <a:pt x="1147" y="519"/>
                  </a:lnTo>
                  <a:lnTo>
                    <a:pt x="1141" y="530"/>
                  </a:lnTo>
                  <a:lnTo>
                    <a:pt x="1209" y="530"/>
                  </a:lnTo>
                  <a:lnTo>
                    <a:pt x="1213" y="519"/>
                  </a:lnTo>
                  <a:lnTo>
                    <a:pt x="1215" y="506"/>
                  </a:lnTo>
                  <a:lnTo>
                    <a:pt x="1216" y="495"/>
                  </a:lnTo>
                  <a:lnTo>
                    <a:pt x="1216" y="482"/>
                  </a:lnTo>
                  <a:lnTo>
                    <a:pt x="1215" y="462"/>
                  </a:lnTo>
                  <a:lnTo>
                    <a:pt x="1211" y="442"/>
                  </a:lnTo>
                  <a:lnTo>
                    <a:pt x="1205" y="424"/>
                  </a:lnTo>
                  <a:lnTo>
                    <a:pt x="1196" y="406"/>
                  </a:lnTo>
                  <a:lnTo>
                    <a:pt x="1185" y="389"/>
                  </a:lnTo>
                  <a:lnTo>
                    <a:pt x="1173" y="375"/>
                  </a:lnTo>
                  <a:lnTo>
                    <a:pt x="1160" y="362"/>
                  </a:lnTo>
                  <a:lnTo>
                    <a:pt x="1143" y="351"/>
                  </a:lnTo>
                  <a:lnTo>
                    <a:pt x="1169" y="333"/>
                  </a:lnTo>
                  <a:lnTo>
                    <a:pt x="1196" y="318"/>
                  </a:lnTo>
                  <a:lnTo>
                    <a:pt x="1224" y="305"/>
                  </a:lnTo>
                  <a:lnTo>
                    <a:pt x="1253" y="294"/>
                  </a:lnTo>
                  <a:lnTo>
                    <a:pt x="1284" y="285"/>
                  </a:lnTo>
                  <a:lnTo>
                    <a:pt x="1315" y="280"/>
                  </a:lnTo>
                  <a:lnTo>
                    <a:pt x="1346" y="276"/>
                  </a:lnTo>
                  <a:lnTo>
                    <a:pt x="1379" y="274"/>
                  </a:lnTo>
                  <a:lnTo>
                    <a:pt x="1421" y="276"/>
                  </a:lnTo>
                  <a:lnTo>
                    <a:pt x="1461" y="281"/>
                  </a:lnTo>
                  <a:lnTo>
                    <a:pt x="1500" y="292"/>
                  </a:lnTo>
                  <a:lnTo>
                    <a:pt x="1536" y="305"/>
                  </a:lnTo>
                  <a:lnTo>
                    <a:pt x="1571" y="323"/>
                  </a:lnTo>
                  <a:lnTo>
                    <a:pt x="1605" y="344"/>
                  </a:lnTo>
                  <a:lnTo>
                    <a:pt x="1637" y="365"/>
                  </a:lnTo>
                  <a:lnTo>
                    <a:pt x="1664" y="393"/>
                  </a:lnTo>
                  <a:lnTo>
                    <a:pt x="1691" y="420"/>
                  </a:lnTo>
                  <a:lnTo>
                    <a:pt x="1713" y="451"/>
                  </a:lnTo>
                  <a:lnTo>
                    <a:pt x="1733" y="486"/>
                  </a:lnTo>
                  <a:lnTo>
                    <a:pt x="1752" y="521"/>
                  </a:lnTo>
                  <a:lnTo>
                    <a:pt x="1764" y="557"/>
                  </a:lnTo>
                  <a:lnTo>
                    <a:pt x="1775" y="596"/>
                  </a:lnTo>
                  <a:lnTo>
                    <a:pt x="1781" y="636"/>
                  </a:lnTo>
                  <a:lnTo>
                    <a:pt x="1783" y="678"/>
                  </a:lnTo>
                  <a:lnTo>
                    <a:pt x="1781" y="720"/>
                  </a:lnTo>
                  <a:lnTo>
                    <a:pt x="1775" y="760"/>
                  </a:lnTo>
                  <a:lnTo>
                    <a:pt x="1764" y="799"/>
                  </a:lnTo>
                  <a:lnTo>
                    <a:pt x="1752" y="835"/>
                  </a:lnTo>
                  <a:lnTo>
                    <a:pt x="1733" y="870"/>
                  </a:lnTo>
                  <a:lnTo>
                    <a:pt x="1713" y="905"/>
                  </a:lnTo>
                  <a:lnTo>
                    <a:pt x="1691" y="936"/>
                  </a:lnTo>
                  <a:lnTo>
                    <a:pt x="1664" y="963"/>
                  </a:lnTo>
                  <a:lnTo>
                    <a:pt x="1637" y="990"/>
                  </a:lnTo>
                  <a:lnTo>
                    <a:pt x="1605" y="1012"/>
                  </a:lnTo>
                  <a:lnTo>
                    <a:pt x="1571" y="1032"/>
                  </a:lnTo>
                  <a:lnTo>
                    <a:pt x="1536" y="1051"/>
                  </a:lnTo>
                  <a:lnTo>
                    <a:pt x="1500" y="1064"/>
                  </a:lnTo>
                  <a:lnTo>
                    <a:pt x="1461" y="1074"/>
                  </a:lnTo>
                  <a:lnTo>
                    <a:pt x="1421" y="1080"/>
                  </a:lnTo>
                  <a:lnTo>
                    <a:pt x="1379" y="1082"/>
                  </a:lnTo>
                  <a:lnTo>
                    <a:pt x="1352" y="1082"/>
                  </a:lnTo>
                  <a:lnTo>
                    <a:pt x="1326" y="1078"/>
                  </a:lnTo>
                  <a:lnTo>
                    <a:pt x="1300" y="1074"/>
                  </a:lnTo>
                  <a:lnTo>
                    <a:pt x="1275" y="1067"/>
                  </a:lnTo>
                  <a:lnTo>
                    <a:pt x="1249" y="1060"/>
                  </a:lnTo>
                  <a:lnTo>
                    <a:pt x="1225" y="1051"/>
                  </a:lnTo>
                  <a:lnTo>
                    <a:pt x="1204" y="1042"/>
                  </a:lnTo>
                  <a:lnTo>
                    <a:pt x="1182" y="1029"/>
                  </a:lnTo>
                  <a:lnTo>
                    <a:pt x="1160" y="1016"/>
                  </a:lnTo>
                  <a:lnTo>
                    <a:pt x="1138" y="1001"/>
                  </a:lnTo>
                  <a:lnTo>
                    <a:pt x="1120" y="987"/>
                  </a:lnTo>
                  <a:lnTo>
                    <a:pt x="1101" y="969"/>
                  </a:lnTo>
                  <a:lnTo>
                    <a:pt x="1083" y="952"/>
                  </a:lnTo>
                  <a:lnTo>
                    <a:pt x="1067" y="932"/>
                  </a:lnTo>
                  <a:lnTo>
                    <a:pt x="1052" y="912"/>
                  </a:lnTo>
                  <a:lnTo>
                    <a:pt x="1037" y="892"/>
                  </a:lnTo>
                  <a:lnTo>
                    <a:pt x="1056" y="897"/>
                  </a:lnTo>
                  <a:lnTo>
                    <a:pt x="1074" y="903"/>
                  </a:lnTo>
                  <a:lnTo>
                    <a:pt x="1092" y="906"/>
                  </a:lnTo>
                  <a:lnTo>
                    <a:pt x="1112" y="912"/>
                  </a:lnTo>
                  <a:lnTo>
                    <a:pt x="1132" y="916"/>
                  </a:lnTo>
                  <a:lnTo>
                    <a:pt x="1152" y="919"/>
                  </a:lnTo>
                  <a:lnTo>
                    <a:pt x="1173" y="923"/>
                  </a:lnTo>
                  <a:lnTo>
                    <a:pt x="1194" y="925"/>
                  </a:lnTo>
                  <a:lnTo>
                    <a:pt x="1209" y="926"/>
                  </a:lnTo>
                  <a:lnTo>
                    <a:pt x="1225" y="926"/>
                  </a:lnTo>
                  <a:lnTo>
                    <a:pt x="1240" y="926"/>
                  </a:lnTo>
                  <a:lnTo>
                    <a:pt x="1257" y="928"/>
                  </a:lnTo>
                  <a:lnTo>
                    <a:pt x="1273" y="928"/>
                  </a:lnTo>
                  <a:lnTo>
                    <a:pt x="1289" y="928"/>
                  </a:lnTo>
                  <a:lnTo>
                    <a:pt x="1304" y="926"/>
                  </a:lnTo>
                  <a:lnTo>
                    <a:pt x="1320" y="926"/>
                  </a:lnTo>
                  <a:lnTo>
                    <a:pt x="1350" y="925"/>
                  </a:lnTo>
                  <a:lnTo>
                    <a:pt x="1377" y="921"/>
                  </a:lnTo>
                  <a:lnTo>
                    <a:pt x="1406" y="916"/>
                  </a:lnTo>
                  <a:lnTo>
                    <a:pt x="1432" y="910"/>
                  </a:lnTo>
                  <a:lnTo>
                    <a:pt x="1458" y="905"/>
                  </a:lnTo>
                  <a:lnTo>
                    <a:pt x="1483" y="897"/>
                  </a:lnTo>
                  <a:lnTo>
                    <a:pt x="1507" y="890"/>
                  </a:lnTo>
                  <a:lnTo>
                    <a:pt x="1531" y="881"/>
                  </a:lnTo>
                  <a:lnTo>
                    <a:pt x="1532" y="879"/>
                  </a:lnTo>
                  <a:lnTo>
                    <a:pt x="1547" y="870"/>
                  </a:lnTo>
                  <a:lnTo>
                    <a:pt x="1560" y="855"/>
                  </a:lnTo>
                  <a:lnTo>
                    <a:pt x="1567" y="839"/>
                  </a:lnTo>
                  <a:lnTo>
                    <a:pt x="1569" y="819"/>
                  </a:lnTo>
                  <a:lnTo>
                    <a:pt x="1567" y="806"/>
                  </a:lnTo>
                  <a:lnTo>
                    <a:pt x="1563" y="795"/>
                  </a:lnTo>
                  <a:lnTo>
                    <a:pt x="1556" y="786"/>
                  </a:lnTo>
                  <a:lnTo>
                    <a:pt x="1549" y="777"/>
                  </a:lnTo>
                  <a:lnTo>
                    <a:pt x="1540" y="771"/>
                  </a:lnTo>
                  <a:lnTo>
                    <a:pt x="1529" y="766"/>
                  </a:lnTo>
                  <a:lnTo>
                    <a:pt x="1518" y="764"/>
                  </a:lnTo>
                  <a:lnTo>
                    <a:pt x="1505" y="764"/>
                  </a:lnTo>
                  <a:lnTo>
                    <a:pt x="1501" y="764"/>
                  </a:lnTo>
                  <a:lnTo>
                    <a:pt x="1498" y="764"/>
                  </a:lnTo>
                  <a:lnTo>
                    <a:pt x="1492" y="766"/>
                  </a:lnTo>
                  <a:lnTo>
                    <a:pt x="1489" y="767"/>
                  </a:lnTo>
                  <a:lnTo>
                    <a:pt x="1468" y="775"/>
                  </a:lnTo>
                  <a:lnTo>
                    <a:pt x="1447" y="782"/>
                  </a:lnTo>
                  <a:lnTo>
                    <a:pt x="1425" y="788"/>
                  </a:lnTo>
                  <a:lnTo>
                    <a:pt x="1403" y="793"/>
                  </a:lnTo>
                  <a:lnTo>
                    <a:pt x="1379" y="799"/>
                  </a:lnTo>
                  <a:lnTo>
                    <a:pt x="1353" y="802"/>
                  </a:lnTo>
                  <a:lnTo>
                    <a:pt x="1330" y="806"/>
                  </a:lnTo>
                  <a:lnTo>
                    <a:pt x="1304" y="808"/>
                  </a:lnTo>
                  <a:lnTo>
                    <a:pt x="1293" y="808"/>
                  </a:lnTo>
                  <a:lnTo>
                    <a:pt x="1282" y="808"/>
                  </a:lnTo>
                  <a:lnTo>
                    <a:pt x="1271" y="808"/>
                  </a:lnTo>
                  <a:lnTo>
                    <a:pt x="1262" y="808"/>
                  </a:lnTo>
                  <a:lnTo>
                    <a:pt x="1251" y="808"/>
                  </a:lnTo>
                  <a:lnTo>
                    <a:pt x="1240" y="808"/>
                  </a:lnTo>
                  <a:lnTo>
                    <a:pt x="1229" y="806"/>
                  </a:lnTo>
                  <a:lnTo>
                    <a:pt x="1218" y="806"/>
                  </a:lnTo>
                  <a:lnTo>
                    <a:pt x="1193" y="802"/>
                  </a:lnTo>
                  <a:lnTo>
                    <a:pt x="1167" y="799"/>
                  </a:lnTo>
                  <a:lnTo>
                    <a:pt x="1141" y="793"/>
                  </a:lnTo>
                  <a:lnTo>
                    <a:pt x="1118" y="788"/>
                  </a:lnTo>
                  <a:lnTo>
                    <a:pt x="1094" y="782"/>
                  </a:lnTo>
                  <a:lnTo>
                    <a:pt x="1072" y="775"/>
                  </a:lnTo>
                  <a:lnTo>
                    <a:pt x="1050" y="767"/>
                  </a:lnTo>
                  <a:lnTo>
                    <a:pt x="1030" y="758"/>
                  </a:lnTo>
                  <a:lnTo>
                    <a:pt x="1026" y="757"/>
                  </a:lnTo>
                  <a:lnTo>
                    <a:pt x="1023" y="757"/>
                  </a:lnTo>
                  <a:lnTo>
                    <a:pt x="1019" y="755"/>
                  </a:lnTo>
                  <a:lnTo>
                    <a:pt x="1015" y="755"/>
                  </a:lnTo>
                  <a:lnTo>
                    <a:pt x="1008" y="755"/>
                  </a:lnTo>
                  <a:lnTo>
                    <a:pt x="999" y="755"/>
                  </a:lnTo>
                  <a:lnTo>
                    <a:pt x="992" y="757"/>
                  </a:lnTo>
                  <a:lnTo>
                    <a:pt x="984" y="760"/>
                  </a:lnTo>
                  <a:lnTo>
                    <a:pt x="981" y="740"/>
                  </a:lnTo>
                  <a:lnTo>
                    <a:pt x="979" y="718"/>
                  </a:lnTo>
                  <a:lnTo>
                    <a:pt x="977" y="698"/>
                  </a:lnTo>
                  <a:lnTo>
                    <a:pt x="977" y="678"/>
                  </a:lnTo>
                  <a:lnTo>
                    <a:pt x="977" y="663"/>
                  </a:lnTo>
                  <a:lnTo>
                    <a:pt x="979" y="649"/>
                  </a:lnTo>
                  <a:lnTo>
                    <a:pt x="979" y="634"/>
                  </a:lnTo>
                  <a:lnTo>
                    <a:pt x="981" y="619"/>
                  </a:lnTo>
                  <a:lnTo>
                    <a:pt x="990" y="623"/>
                  </a:lnTo>
                  <a:lnTo>
                    <a:pt x="999" y="629"/>
                  </a:lnTo>
                  <a:lnTo>
                    <a:pt x="1008" y="630"/>
                  </a:lnTo>
                  <a:lnTo>
                    <a:pt x="1017" y="634"/>
                  </a:lnTo>
                  <a:lnTo>
                    <a:pt x="1026" y="636"/>
                  </a:lnTo>
                  <a:lnTo>
                    <a:pt x="1035" y="636"/>
                  </a:lnTo>
                  <a:lnTo>
                    <a:pt x="1045" y="638"/>
                  </a:lnTo>
                  <a:lnTo>
                    <a:pt x="1056" y="638"/>
                  </a:lnTo>
                  <a:lnTo>
                    <a:pt x="1081" y="636"/>
                  </a:lnTo>
                  <a:lnTo>
                    <a:pt x="1107" y="630"/>
                  </a:lnTo>
                  <a:lnTo>
                    <a:pt x="1130" y="621"/>
                  </a:lnTo>
                  <a:lnTo>
                    <a:pt x="1151" y="609"/>
                  </a:lnTo>
                  <a:lnTo>
                    <a:pt x="1169" y="592"/>
                  </a:lnTo>
                  <a:lnTo>
                    <a:pt x="1185" y="574"/>
                  </a:lnTo>
                  <a:lnTo>
                    <a:pt x="1200" y="554"/>
                  </a:lnTo>
                  <a:lnTo>
                    <a:pt x="1209" y="530"/>
                  </a:lnTo>
                  <a:lnTo>
                    <a:pt x="1141" y="530"/>
                  </a:lnTo>
                  <a:lnTo>
                    <a:pt x="1134" y="541"/>
                  </a:lnTo>
                  <a:lnTo>
                    <a:pt x="1127" y="550"/>
                  </a:lnTo>
                  <a:lnTo>
                    <a:pt x="1116" y="557"/>
                  </a:lnTo>
                  <a:lnTo>
                    <a:pt x="1107" y="565"/>
                  </a:lnTo>
                  <a:lnTo>
                    <a:pt x="1094" y="570"/>
                  </a:lnTo>
                  <a:lnTo>
                    <a:pt x="1083" y="574"/>
                  </a:lnTo>
                  <a:lnTo>
                    <a:pt x="1068" y="577"/>
                  </a:lnTo>
                  <a:lnTo>
                    <a:pt x="1056" y="577"/>
                  </a:lnTo>
                  <a:lnTo>
                    <a:pt x="1043" y="576"/>
                  </a:lnTo>
                  <a:lnTo>
                    <a:pt x="1030" y="574"/>
                  </a:lnTo>
                  <a:lnTo>
                    <a:pt x="1017" y="570"/>
                  </a:lnTo>
                  <a:lnTo>
                    <a:pt x="1006" y="565"/>
                  </a:lnTo>
                  <a:lnTo>
                    <a:pt x="995" y="557"/>
                  </a:lnTo>
                  <a:lnTo>
                    <a:pt x="986" y="548"/>
                  </a:lnTo>
                  <a:lnTo>
                    <a:pt x="979" y="539"/>
                  </a:lnTo>
                  <a:lnTo>
                    <a:pt x="972" y="530"/>
                  </a:lnTo>
                  <a:lnTo>
                    <a:pt x="898" y="528"/>
                  </a:lnTo>
                  <a:lnTo>
                    <a:pt x="889" y="565"/>
                  </a:lnTo>
                  <a:lnTo>
                    <a:pt x="882" y="601"/>
                  </a:lnTo>
                  <a:lnTo>
                    <a:pt x="877" y="640"/>
                  </a:lnTo>
                  <a:lnTo>
                    <a:pt x="875" y="678"/>
                  </a:lnTo>
                  <a:lnTo>
                    <a:pt x="875" y="683"/>
                  </a:lnTo>
                  <a:lnTo>
                    <a:pt x="875" y="687"/>
                  </a:lnTo>
                  <a:lnTo>
                    <a:pt x="875" y="693"/>
                  </a:lnTo>
                  <a:lnTo>
                    <a:pt x="877" y="698"/>
                  </a:lnTo>
                  <a:lnTo>
                    <a:pt x="495" y="698"/>
                  </a:lnTo>
                  <a:lnTo>
                    <a:pt x="495" y="526"/>
                  </a:lnTo>
                  <a:lnTo>
                    <a:pt x="394" y="526"/>
                  </a:lnTo>
                  <a:lnTo>
                    <a:pt x="394" y="537"/>
                  </a:lnTo>
                  <a:lnTo>
                    <a:pt x="279" y="537"/>
                  </a:lnTo>
                  <a:lnTo>
                    <a:pt x="279" y="526"/>
                  </a:lnTo>
                  <a:lnTo>
                    <a:pt x="173" y="524"/>
                  </a:lnTo>
                  <a:lnTo>
                    <a:pt x="173" y="581"/>
                  </a:lnTo>
                  <a:lnTo>
                    <a:pt x="96" y="599"/>
                  </a:lnTo>
                  <a:lnTo>
                    <a:pt x="96" y="524"/>
                  </a:lnTo>
                  <a:lnTo>
                    <a:pt x="0" y="524"/>
                  </a:lnTo>
                  <a:lnTo>
                    <a:pt x="0" y="720"/>
                  </a:lnTo>
                  <a:lnTo>
                    <a:pt x="279" y="658"/>
                  </a:lnTo>
                  <a:lnTo>
                    <a:pt x="279" y="634"/>
                  </a:lnTo>
                  <a:lnTo>
                    <a:pt x="398" y="634"/>
                  </a:lnTo>
                  <a:lnTo>
                    <a:pt x="398" y="797"/>
                  </a:lnTo>
                  <a:lnTo>
                    <a:pt x="663" y="797"/>
                  </a:lnTo>
                  <a:lnTo>
                    <a:pt x="666" y="813"/>
                  </a:lnTo>
                  <a:lnTo>
                    <a:pt x="672" y="828"/>
                  </a:lnTo>
                  <a:lnTo>
                    <a:pt x="677" y="842"/>
                  </a:lnTo>
                  <a:lnTo>
                    <a:pt x="685" y="857"/>
                  </a:lnTo>
                  <a:lnTo>
                    <a:pt x="692" y="872"/>
                  </a:lnTo>
                  <a:lnTo>
                    <a:pt x="701" y="886"/>
                  </a:lnTo>
                  <a:lnTo>
                    <a:pt x="710" y="901"/>
                  </a:lnTo>
                  <a:lnTo>
                    <a:pt x="719" y="914"/>
                  </a:lnTo>
                  <a:lnTo>
                    <a:pt x="811" y="870"/>
                  </a:lnTo>
                  <a:lnTo>
                    <a:pt x="796" y="853"/>
                  </a:lnTo>
                  <a:lnTo>
                    <a:pt x="783" y="835"/>
                  </a:lnTo>
                  <a:lnTo>
                    <a:pt x="772" y="817"/>
                  </a:lnTo>
                  <a:lnTo>
                    <a:pt x="765" y="797"/>
                  </a:lnTo>
                  <a:lnTo>
                    <a:pt x="889" y="797"/>
                  </a:lnTo>
                  <a:lnTo>
                    <a:pt x="895" y="815"/>
                  </a:lnTo>
                  <a:lnTo>
                    <a:pt x="900" y="833"/>
                  </a:lnTo>
                  <a:lnTo>
                    <a:pt x="906" y="852"/>
                  </a:lnTo>
                  <a:lnTo>
                    <a:pt x="913" y="868"/>
                  </a:lnTo>
                  <a:lnTo>
                    <a:pt x="920" y="886"/>
                  </a:lnTo>
                  <a:lnTo>
                    <a:pt x="928" y="903"/>
                  </a:lnTo>
                  <a:lnTo>
                    <a:pt x="937" y="919"/>
                  </a:lnTo>
                  <a:lnTo>
                    <a:pt x="946" y="936"/>
                  </a:lnTo>
                  <a:lnTo>
                    <a:pt x="928" y="932"/>
                  </a:lnTo>
                  <a:lnTo>
                    <a:pt x="908" y="928"/>
                  </a:lnTo>
                  <a:lnTo>
                    <a:pt x="891" y="923"/>
                  </a:lnTo>
                  <a:lnTo>
                    <a:pt x="873" y="914"/>
                  </a:lnTo>
                  <a:lnTo>
                    <a:pt x="856" y="906"/>
                  </a:lnTo>
                  <a:lnTo>
                    <a:pt x="840" y="895"/>
                  </a:lnTo>
                  <a:lnTo>
                    <a:pt x="825" y="884"/>
                  </a:lnTo>
                  <a:lnTo>
                    <a:pt x="813" y="872"/>
                  </a:lnTo>
                  <a:lnTo>
                    <a:pt x="727" y="923"/>
                  </a:lnTo>
                  <a:lnTo>
                    <a:pt x="750" y="948"/>
                  </a:lnTo>
                  <a:lnTo>
                    <a:pt x="776" y="970"/>
                  </a:lnTo>
                  <a:lnTo>
                    <a:pt x="805" y="989"/>
                  </a:lnTo>
                  <a:lnTo>
                    <a:pt x="836" y="1005"/>
                  </a:lnTo>
                  <a:lnTo>
                    <a:pt x="869" y="1018"/>
                  </a:lnTo>
                  <a:lnTo>
                    <a:pt x="904" y="1029"/>
                  </a:lnTo>
                  <a:lnTo>
                    <a:pt x="940" y="1034"/>
                  </a:lnTo>
                  <a:lnTo>
                    <a:pt x="979" y="1036"/>
                  </a:lnTo>
                  <a:lnTo>
                    <a:pt x="990" y="1036"/>
                  </a:lnTo>
                  <a:lnTo>
                    <a:pt x="1001" y="1034"/>
                  </a:lnTo>
                  <a:lnTo>
                    <a:pt x="1010" y="1034"/>
                  </a:lnTo>
                  <a:lnTo>
                    <a:pt x="1019" y="1032"/>
                  </a:lnTo>
                  <a:lnTo>
                    <a:pt x="1035" y="1047"/>
                  </a:lnTo>
                  <a:lnTo>
                    <a:pt x="1052" y="1062"/>
                  </a:lnTo>
                  <a:lnTo>
                    <a:pt x="1068" y="1076"/>
                  </a:lnTo>
                  <a:lnTo>
                    <a:pt x="1087" y="1089"/>
                  </a:lnTo>
                  <a:lnTo>
                    <a:pt x="1105" y="1102"/>
                  </a:lnTo>
                  <a:lnTo>
                    <a:pt x="1123" y="1115"/>
                  </a:lnTo>
                  <a:lnTo>
                    <a:pt x="1141" y="1126"/>
                  </a:lnTo>
                  <a:lnTo>
                    <a:pt x="1162" y="1135"/>
                  </a:lnTo>
                  <a:lnTo>
                    <a:pt x="1092" y="1334"/>
                  </a:lnTo>
                  <a:lnTo>
                    <a:pt x="962" y="1266"/>
                  </a:lnTo>
                  <a:lnTo>
                    <a:pt x="953" y="1263"/>
                  </a:lnTo>
                  <a:lnTo>
                    <a:pt x="944" y="1261"/>
                  </a:lnTo>
                  <a:lnTo>
                    <a:pt x="933" y="1261"/>
                  </a:lnTo>
                  <a:lnTo>
                    <a:pt x="924" y="1263"/>
                  </a:lnTo>
                  <a:lnTo>
                    <a:pt x="915" y="1266"/>
                  </a:lnTo>
                  <a:lnTo>
                    <a:pt x="908" y="1272"/>
                  </a:lnTo>
                  <a:lnTo>
                    <a:pt x="900" y="1279"/>
                  </a:lnTo>
                  <a:lnTo>
                    <a:pt x="895" y="1288"/>
                  </a:lnTo>
                  <a:lnTo>
                    <a:pt x="889" y="1307"/>
                  </a:lnTo>
                  <a:lnTo>
                    <a:pt x="891" y="1327"/>
                  </a:lnTo>
                  <a:lnTo>
                    <a:pt x="900" y="1343"/>
                  </a:lnTo>
                  <a:lnTo>
                    <a:pt x="917" y="1356"/>
                  </a:lnTo>
                  <a:lnTo>
                    <a:pt x="1149" y="1478"/>
                  </a:lnTo>
                  <a:lnTo>
                    <a:pt x="1257" y="1168"/>
                  </a:lnTo>
                  <a:lnTo>
                    <a:pt x="1271" y="1171"/>
                  </a:lnTo>
                  <a:lnTo>
                    <a:pt x="1288" y="1175"/>
                  </a:lnTo>
                  <a:lnTo>
                    <a:pt x="1302" y="1177"/>
                  </a:lnTo>
                  <a:lnTo>
                    <a:pt x="1317" y="1179"/>
                  </a:lnTo>
                  <a:lnTo>
                    <a:pt x="1331" y="1180"/>
                  </a:lnTo>
                  <a:lnTo>
                    <a:pt x="1348" y="1182"/>
                  </a:lnTo>
                  <a:lnTo>
                    <a:pt x="1363" y="1182"/>
                  </a:lnTo>
                  <a:lnTo>
                    <a:pt x="1379" y="1182"/>
                  </a:lnTo>
                  <a:lnTo>
                    <a:pt x="1394" y="1182"/>
                  </a:lnTo>
                  <a:lnTo>
                    <a:pt x="1408" y="1182"/>
                  </a:lnTo>
                  <a:lnTo>
                    <a:pt x="1423" y="1180"/>
                  </a:lnTo>
                  <a:lnTo>
                    <a:pt x="1437" y="1179"/>
                  </a:lnTo>
                  <a:lnTo>
                    <a:pt x="1452" y="1177"/>
                  </a:lnTo>
                  <a:lnTo>
                    <a:pt x="1467" y="1175"/>
                  </a:lnTo>
                  <a:lnTo>
                    <a:pt x="1479" y="1173"/>
                  </a:lnTo>
                  <a:lnTo>
                    <a:pt x="1494" y="1170"/>
                  </a:lnTo>
                  <a:lnTo>
                    <a:pt x="1609" y="1339"/>
                  </a:lnTo>
                  <a:lnTo>
                    <a:pt x="1478" y="1378"/>
                  </a:lnTo>
                  <a:lnTo>
                    <a:pt x="1459" y="1387"/>
                  </a:lnTo>
                  <a:lnTo>
                    <a:pt x="1447" y="1402"/>
                  </a:lnTo>
                  <a:lnTo>
                    <a:pt x="1441" y="1420"/>
                  </a:lnTo>
                  <a:lnTo>
                    <a:pt x="1443" y="1440"/>
                  </a:lnTo>
                  <a:lnTo>
                    <a:pt x="1447" y="1449"/>
                  </a:lnTo>
                  <a:lnTo>
                    <a:pt x="1452" y="1458"/>
                  </a:lnTo>
                  <a:lnTo>
                    <a:pt x="1459" y="1466"/>
                  </a:lnTo>
                  <a:lnTo>
                    <a:pt x="1468" y="1471"/>
                  </a:lnTo>
                  <a:lnTo>
                    <a:pt x="1478" y="1475"/>
                  </a:lnTo>
                  <a:lnTo>
                    <a:pt x="1487" y="1477"/>
                  </a:lnTo>
                  <a:lnTo>
                    <a:pt x="1496" y="1477"/>
                  </a:lnTo>
                  <a:lnTo>
                    <a:pt x="1507" y="1475"/>
                  </a:lnTo>
                  <a:lnTo>
                    <a:pt x="1770" y="1396"/>
                  </a:lnTo>
                  <a:lnTo>
                    <a:pt x="1593" y="1135"/>
                  </a:lnTo>
                  <a:close/>
                </a:path>
              </a:pathLst>
            </a:custGeom>
            <a:solidFill>
              <a:srgbClr val="000000"/>
            </a:solidFill>
            <a:ln w="9525">
              <a:noFill/>
              <a:round/>
              <a:headEnd/>
              <a:tailEnd/>
            </a:ln>
          </p:spPr>
          <p:txBody>
            <a:bodyPr/>
            <a:lstStyle/>
            <a:p>
              <a:endParaRPr lang="en-US"/>
            </a:p>
          </p:txBody>
        </p:sp>
        <p:sp>
          <p:nvSpPr>
            <p:cNvPr id="1752085" name="Freeform 21"/>
            <p:cNvSpPr>
              <a:spLocks/>
            </p:cNvSpPr>
            <p:nvPr/>
          </p:nvSpPr>
          <p:spPr bwMode="auto">
            <a:xfrm flipH="1">
              <a:off x="4008" y="2589"/>
              <a:ext cx="93" cy="4"/>
            </a:xfrm>
            <a:custGeom>
              <a:avLst/>
              <a:gdLst/>
              <a:ahLst/>
              <a:cxnLst>
                <a:cxn ang="0">
                  <a:pos x="186" y="2"/>
                </a:cxn>
                <a:cxn ang="0">
                  <a:pos x="186" y="2"/>
                </a:cxn>
                <a:cxn ang="0">
                  <a:pos x="186" y="0"/>
                </a:cxn>
                <a:cxn ang="0">
                  <a:pos x="186" y="0"/>
                </a:cxn>
                <a:cxn ang="0">
                  <a:pos x="186" y="0"/>
                </a:cxn>
                <a:cxn ang="0">
                  <a:pos x="0" y="2"/>
                </a:cxn>
                <a:cxn ang="0">
                  <a:pos x="0" y="3"/>
                </a:cxn>
                <a:cxn ang="0">
                  <a:pos x="0" y="5"/>
                </a:cxn>
                <a:cxn ang="0">
                  <a:pos x="0" y="7"/>
                </a:cxn>
                <a:cxn ang="0">
                  <a:pos x="0" y="9"/>
                </a:cxn>
                <a:cxn ang="0">
                  <a:pos x="186" y="2"/>
                </a:cxn>
              </a:cxnLst>
              <a:rect l="0" t="0" r="r" b="b"/>
              <a:pathLst>
                <a:path w="186" h="9">
                  <a:moveTo>
                    <a:pt x="186" y="2"/>
                  </a:moveTo>
                  <a:lnTo>
                    <a:pt x="186" y="2"/>
                  </a:lnTo>
                  <a:lnTo>
                    <a:pt x="186" y="0"/>
                  </a:lnTo>
                  <a:lnTo>
                    <a:pt x="186" y="0"/>
                  </a:lnTo>
                  <a:lnTo>
                    <a:pt x="186" y="0"/>
                  </a:lnTo>
                  <a:lnTo>
                    <a:pt x="0" y="2"/>
                  </a:lnTo>
                  <a:lnTo>
                    <a:pt x="0" y="3"/>
                  </a:lnTo>
                  <a:lnTo>
                    <a:pt x="0" y="5"/>
                  </a:lnTo>
                  <a:lnTo>
                    <a:pt x="0" y="7"/>
                  </a:lnTo>
                  <a:lnTo>
                    <a:pt x="0" y="9"/>
                  </a:lnTo>
                  <a:lnTo>
                    <a:pt x="186" y="2"/>
                  </a:lnTo>
                  <a:close/>
                </a:path>
              </a:pathLst>
            </a:custGeom>
            <a:solidFill>
              <a:srgbClr val="000000"/>
            </a:solidFill>
            <a:ln w="9525">
              <a:noFill/>
              <a:round/>
              <a:headEnd/>
              <a:tailEnd/>
            </a:ln>
          </p:spPr>
          <p:txBody>
            <a:bodyPr/>
            <a:lstStyle/>
            <a:p>
              <a:endParaRPr lang="en-US"/>
            </a:p>
          </p:txBody>
        </p:sp>
        <p:sp>
          <p:nvSpPr>
            <p:cNvPr id="1752086" name="Freeform 22"/>
            <p:cNvSpPr>
              <a:spLocks/>
            </p:cNvSpPr>
            <p:nvPr/>
          </p:nvSpPr>
          <p:spPr bwMode="auto">
            <a:xfrm flipH="1">
              <a:off x="4248" y="2593"/>
              <a:ext cx="50" cy="8"/>
            </a:xfrm>
            <a:custGeom>
              <a:avLst/>
              <a:gdLst/>
              <a:ahLst/>
              <a:cxnLst>
                <a:cxn ang="0">
                  <a:pos x="98" y="2"/>
                </a:cxn>
                <a:cxn ang="0">
                  <a:pos x="98" y="2"/>
                </a:cxn>
                <a:cxn ang="0">
                  <a:pos x="98" y="0"/>
                </a:cxn>
                <a:cxn ang="0">
                  <a:pos x="98" y="0"/>
                </a:cxn>
                <a:cxn ang="0">
                  <a:pos x="98" y="0"/>
                </a:cxn>
                <a:cxn ang="0">
                  <a:pos x="0" y="2"/>
                </a:cxn>
                <a:cxn ang="0">
                  <a:pos x="0" y="2"/>
                </a:cxn>
                <a:cxn ang="0">
                  <a:pos x="0" y="2"/>
                </a:cxn>
                <a:cxn ang="0">
                  <a:pos x="0" y="2"/>
                </a:cxn>
                <a:cxn ang="0">
                  <a:pos x="0" y="2"/>
                </a:cxn>
                <a:cxn ang="0">
                  <a:pos x="0" y="6"/>
                </a:cxn>
                <a:cxn ang="0">
                  <a:pos x="0" y="9"/>
                </a:cxn>
                <a:cxn ang="0">
                  <a:pos x="0" y="13"/>
                </a:cxn>
                <a:cxn ang="0">
                  <a:pos x="2" y="16"/>
                </a:cxn>
                <a:cxn ang="0">
                  <a:pos x="98" y="13"/>
                </a:cxn>
                <a:cxn ang="0">
                  <a:pos x="98" y="9"/>
                </a:cxn>
                <a:cxn ang="0">
                  <a:pos x="98" y="7"/>
                </a:cxn>
                <a:cxn ang="0">
                  <a:pos x="98" y="4"/>
                </a:cxn>
                <a:cxn ang="0">
                  <a:pos x="98" y="2"/>
                </a:cxn>
              </a:cxnLst>
              <a:rect l="0" t="0" r="r" b="b"/>
              <a:pathLst>
                <a:path w="98" h="16">
                  <a:moveTo>
                    <a:pt x="98" y="2"/>
                  </a:moveTo>
                  <a:lnTo>
                    <a:pt x="98" y="2"/>
                  </a:lnTo>
                  <a:lnTo>
                    <a:pt x="98" y="0"/>
                  </a:lnTo>
                  <a:lnTo>
                    <a:pt x="98" y="0"/>
                  </a:lnTo>
                  <a:lnTo>
                    <a:pt x="98" y="0"/>
                  </a:lnTo>
                  <a:lnTo>
                    <a:pt x="0" y="2"/>
                  </a:lnTo>
                  <a:lnTo>
                    <a:pt x="0" y="2"/>
                  </a:lnTo>
                  <a:lnTo>
                    <a:pt x="0" y="2"/>
                  </a:lnTo>
                  <a:lnTo>
                    <a:pt x="0" y="2"/>
                  </a:lnTo>
                  <a:lnTo>
                    <a:pt x="0" y="2"/>
                  </a:lnTo>
                  <a:lnTo>
                    <a:pt x="0" y="6"/>
                  </a:lnTo>
                  <a:lnTo>
                    <a:pt x="0" y="9"/>
                  </a:lnTo>
                  <a:lnTo>
                    <a:pt x="0" y="13"/>
                  </a:lnTo>
                  <a:lnTo>
                    <a:pt x="2" y="16"/>
                  </a:lnTo>
                  <a:lnTo>
                    <a:pt x="98" y="13"/>
                  </a:lnTo>
                  <a:lnTo>
                    <a:pt x="98" y="9"/>
                  </a:lnTo>
                  <a:lnTo>
                    <a:pt x="98" y="7"/>
                  </a:lnTo>
                  <a:lnTo>
                    <a:pt x="98" y="4"/>
                  </a:lnTo>
                  <a:lnTo>
                    <a:pt x="98" y="2"/>
                  </a:lnTo>
                  <a:close/>
                </a:path>
              </a:pathLst>
            </a:custGeom>
            <a:solidFill>
              <a:srgbClr val="000000"/>
            </a:solidFill>
            <a:ln w="9525">
              <a:noFill/>
              <a:round/>
              <a:headEnd/>
              <a:tailEnd/>
            </a:ln>
          </p:spPr>
          <p:txBody>
            <a:bodyPr/>
            <a:lstStyle/>
            <a:p>
              <a:endParaRPr lang="en-US"/>
            </a:p>
          </p:txBody>
        </p:sp>
      </p:grpSp>
      <p:grpSp>
        <p:nvGrpSpPr>
          <p:cNvPr id="5" name="Group 23"/>
          <p:cNvGrpSpPr>
            <a:grpSpLocks/>
          </p:cNvGrpSpPr>
          <p:nvPr/>
        </p:nvGrpSpPr>
        <p:grpSpPr bwMode="auto">
          <a:xfrm>
            <a:off x="5988051" y="3395663"/>
            <a:ext cx="907248" cy="454025"/>
            <a:chOff x="4080" y="668"/>
            <a:chExt cx="831" cy="440"/>
          </a:xfrm>
        </p:grpSpPr>
        <p:sp>
          <p:nvSpPr>
            <p:cNvPr id="1752088" name="Oval 24"/>
            <p:cNvSpPr>
              <a:spLocks noChangeArrowheads="1"/>
            </p:cNvSpPr>
            <p:nvPr/>
          </p:nvSpPr>
          <p:spPr bwMode="auto">
            <a:xfrm>
              <a:off x="4080" y="668"/>
              <a:ext cx="238" cy="440"/>
            </a:xfrm>
            <a:prstGeom prst="ellipse">
              <a:avLst/>
            </a:prstGeom>
            <a:gradFill rotWithShape="1">
              <a:gsLst>
                <a:gs pos="0">
                  <a:srgbClr val="FFFFCC"/>
                </a:gs>
                <a:gs pos="100000">
                  <a:srgbClr val="FFFFCC">
                    <a:gamma/>
                    <a:shade val="46275"/>
                    <a:invGamma/>
                  </a:srgbClr>
                </a:gs>
              </a:gsLst>
              <a:path path="shape">
                <a:fillToRect l="50000" t="50000" r="50000" b="50000"/>
              </a:path>
            </a:gradFill>
            <a:ln w="28575" algn="ctr">
              <a:noFill/>
              <a:round/>
              <a:headEnd/>
              <a:tailEnd/>
            </a:ln>
            <a:effectLst/>
          </p:spPr>
          <p:txBody>
            <a:bodyPr wrap="none" anchor="ctr">
              <a:spAutoFit/>
            </a:bodyPr>
            <a:lstStyle/>
            <a:p>
              <a:endParaRPr lang="en-US"/>
            </a:p>
          </p:txBody>
        </p:sp>
        <p:sp>
          <p:nvSpPr>
            <p:cNvPr id="1752089" name="Text Box 25"/>
            <p:cNvSpPr txBox="1">
              <a:spLocks noChangeArrowheads="1"/>
            </p:cNvSpPr>
            <p:nvPr/>
          </p:nvSpPr>
          <p:spPr bwMode="auto">
            <a:xfrm>
              <a:off x="4157" y="777"/>
              <a:ext cx="754" cy="298"/>
            </a:xfrm>
            <a:prstGeom prst="rect">
              <a:avLst/>
            </a:prstGeom>
            <a:noFill/>
            <a:ln w="12700" algn="ctr">
              <a:noFill/>
              <a:miter lim="800000"/>
              <a:headEnd/>
              <a:tailEnd/>
            </a:ln>
            <a:effectLst/>
          </p:spPr>
          <p:txBody>
            <a:bodyPr wrap="none">
              <a:spAutoFit/>
            </a:bodyPr>
            <a:lstStyle/>
            <a:p>
              <a:r>
                <a:rPr lang="en-US" sz="1400" b="1" dirty="0"/>
                <a:t>System</a:t>
              </a:r>
            </a:p>
          </p:txBody>
        </p:sp>
      </p:grpSp>
      <p:grpSp>
        <p:nvGrpSpPr>
          <p:cNvPr id="6" name="Group 26"/>
          <p:cNvGrpSpPr>
            <a:grpSpLocks/>
          </p:cNvGrpSpPr>
          <p:nvPr/>
        </p:nvGrpSpPr>
        <p:grpSpPr bwMode="auto">
          <a:xfrm>
            <a:off x="6197600" y="4242595"/>
            <a:ext cx="646430" cy="353933"/>
            <a:chOff x="4368" y="1490"/>
            <a:chExt cx="592" cy="343"/>
          </a:xfrm>
        </p:grpSpPr>
        <p:sp>
          <p:nvSpPr>
            <p:cNvPr id="1752091" name="AutoShape 27"/>
            <p:cNvSpPr>
              <a:spLocks noChangeArrowheads="1"/>
            </p:cNvSpPr>
            <p:nvPr/>
          </p:nvSpPr>
          <p:spPr bwMode="auto">
            <a:xfrm>
              <a:off x="4368" y="1490"/>
              <a:ext cx="187" cy="331"/>
            </a:xfrm>
            <a:prstGeom prst="roundRect">
              <a:avLst>
                <a:gd name="adj" fmla="val 16667"/>
              </a:avLst>
            </a:prstGeom>
            <a:gradFill rotWithShape="1">
              <a:gsLst>
                <a:gs pos="0">
                  <a:srgbClr val="00FFCC"/>
                </a:gs>
                <a:gs pos="100000">
                  <a:srgbClr val="00FFCC">
                    <a:gamma/>
                    <a:shade val="46275"/>
                    <a:invGamma/>
                  </a:srgbClr>
                </a:gs>
              </a:gsLst>
              <a:lin ang="2700000" scaled="1"/>
            </a:gradFill>
            <a:ln w="28575" algn="ctr">
              <a:noFill/>
              <a:round/>
              <a:headEnd/>
              <a:tailEnd/>
            </a:ln>
            <a:effectLst/>
          </p:spPr>
          <p:txBody>
            <a:bodyPr wrap="none" anchor="ctr">
              <a:spAutoFit/>
            </a:bodyPr>
            <a:lstStyle/>
            <a:p>
              <a:endParaRPr lang="en-US"/>
            </a:p>
          </p:txBody>
        </p:sp>
        <p:sp>
          <p:nvSpPr>
            <p:cNvPr id="1752092" name="Text Box 28"/>
            <p:cNvSpPr txBox="1">
              <a:spLocks noChangeArrowheads="1"/>
            </p:cNvSpPr>
            <p:nvPr/>
          </p:nvSpPr>
          <p:spPr bwMode="auto">
            <a:xfrm>
              <a:off x="4416" y="1535"/>
              <a:ext cx="544" cy="298"/>
            </a:xfrm>
            <a:prstGeom prst="rect">
              <a:avLst/>
            </a:prstGeom>
            <a:noFill/>
            <a:ln w="12700" algn="ctr">
              <a:noFill/>
              <a:miter lim="800000"/>
              <a:headEnd/>
              <a:tailEnd/>
            </a:ln>
            <a:effectLst/>
          </p:spPr>
          <p:txBody>
            <a:bodyPr>
              <a:spAutoFit/>
            </a:bodyPr>
            <a:lstStyle/>
            <a:p>
              <a:r>
                <a:rPr lang="en-US" sz="1400" b="1" dirty="0"/>
                <a:t>MBP  </a:t>
              </a:r>
            </a:p>
          </p:txBody>
        </p:sp>
      </p:grpSp>
      <p:sp>
        <p:nvSpPr>
          <p:cNvPr id="1752093" name="Text Box 29"/>
          <p:cNvSpPr txBox="1">
            <a:spLocks noChangeArrowheads="1"/>
          </p:cNvSpPr>
          <p:nvPr/>
        </p:nvSpPr>
        <p:spPr bwMode="auto">
          <a:xfrm>
            <a:off x="6579871" y="3944620"/>
            <a:ext cx="540469" cy="243143"/>
          </a:xfrm>
          <a:prstGeom prst="rect">
            <a:avLst/>
          </a:prstGeom>
          <a:noFill/>
          <a:ln w="12700" algn="ctr">
            <a:noFill/>
            <a:miter lim="800000"/>
            <a:headEnd/>
            <a:tailEnd/>
          </a:ln>
          <a:effectLst/>
        </p:spPr>
        <p:txBody>
          <a:bodyPr wrap="none" lIns="73152" tIns="36576" rIns="73152" bIns="36576">
            <a:spAutoFit/>
          </a:bodyPr>
          <a:lstStyle/>
          <a:p>
            <a:r>
              <a:rPr lang="en-US" sz="1100" dirty="0"/>
              <a:t>Action</a:t>
            </a:r>
          </a:p>
        </p:txBody>
      </p:sp>
      <p:sp>
        <p:nvSpPr>
          <p:cNvPr id="1752094" name="Text Box 30"/>
          <p:cNvSpPr txBox="1">
            <a:spLocks noChangeArrowheads="1"/>
          </p:cNvSpPr>
          <p:nvPr/>
        </p:nvSpPr>
        <p:spPr bwMode="auto">
          <a:xfrm>
            <a:off x="5783580" y="3911600"/>
            <a:ext cx="635046" cy="243143"/>
          </a:xfrm>
          <a:prstGeom prst="rect">
            <a:avLst/>
          </a:prstGeom>
          <a:noFill/>
          <a:ln w="12700" algn="ctr">
            <a:noFill/>
            <a:miter lim="800000"/>
            <a:headEnd/>
            <a:tailEnd/>
          </a:ln>
          <a:effectLst/>
        </p:spPr>
        <p:txBody>
          <a:bodyPr wrap="none" lIns="73152" tIns="36576" rIns="73152" bIns="36576">
            <a:spAutoFit/>
          </a:bodyPr>
          <a:lstStyle/>
          <a:p>
            <a:r>
              <a:rPr lang="en-US" sz="1100" dirty="0"/>
              <a:t>Reward</a:t>
            </a:r>
          </a:p>
        </p:txBody>
      </p:sp>
      <p:sp>
        <p:nvSpPr>
          <p:cNvPr id="1752095" name="Text Box 31"/>
          <p:cNvSpPr txBox="1">
            <a:spLocks noChangeArrowheads="1"/>
          </p:cNvSpPr>
          <p:nvPr/>
        </p:nvSpPr>
        <p:spPr bwMode="auto">
          <a:xfrm>
            <a:off x="5589271" y="3399790"/>
            <a:ext cx="476349" cy="243143"/>
          </a:xfrm>
          <a:prstGeom prst="rect">
            <a:avLst/>
          </a:prstGeom>
          <a:noFill/>
          <a:ln w="12700" algn="ctr">
            <a:noFill/>
            <a:miter lim="800000"/>
            <a:headEnd/>
            <a:tailEnd/>
          </a:ln>
          <a:effectLst/>
        </p:spPr>
        <p:txBody>
          <a:bodyPr wrap="none" lIns="73152" tIns="36576" rIns="73152" bIns="36576">
            <a:spAutoFit/>
          </a:bodyPr>
          <a:lstStyle/>
          <a:p>
            <a:r>
              <a:rPr lang="en-US" sz="1100" dirty="0"/>
              <a:t>State</a:t>
            </a:r>
          </a:p>
        </p:txBody>
      </p:sp>
      <p:cxnSp>
        <p:nvCxnSpPr>
          <p:cNvPr id="1752096" name="AutoShape 32"/>
          <p:cNvCxnSpPr>
            <a:cxnSpLocks noChangeShapeType="1"/>
            <a:stCxn id="1752088" idx="2"/>
            <a:endCxn id="1752091" idx="1"/>
          </p:cNvCxnSpPr>
          <p:nvPr/>
        </p:nvCxnSpPr>
        <p:spPr bwMode="auto">
          <a:xfrm rot="10800000" flipH="1" flipV="1">
            <a:off x="5988050" y="3622674"/>
            <a:ext cx="209550" cy="791211"/>
          </a:xfrm>
          <a:prstGeom prst="bentConnector3">
            <a:avLst>
              <a:gd name="adj1" fmla="val -109091"/>
            </a:avLst>
          </a:prstGeom>
          <a:noFill/>
          <a:ln w="9525">
            <a:solidFill>
              <a:srgbClr val="000000"/>
            </a:solidFill>
            <a:miter lim="800000"/>
            <a:headEnd/>
            <a:tailEnd type="triangle" w="med" len="med"/>
          </a:ln>
          <a:effectLst/>
        </p:spPr>
      </p:cxnSp>
      <p:cxnSp>
        <p:nvCxnSpPr>
          <p:cNvPr id="1752097" name="AutoShape 33"/>
          <p:cNvCxnSpPr>
            <a:cxnSpLocks noChangeShapeType="1"/>
            <a:stCxn id="1752088" idx="1"/>
            <a:endCxn id="1752091" idx="2"/>
          </p:cNvCxnSpPr>
          <p:nvPr/>
        </p:nvCxnSpPr>
        <p:spPr bwMode="auto">
          <a:xfrm rot="16200000" flipH="1">
            <a:off x="5601524" y="3886577"/>
            <a:ext cx="1122836" cy="273700"/>
          </a:xfrm>
          <a:prstGeom prst="bentConnector5">
            <a:avLst>
              <a:gd name="adj1" fmla="val -20359"/>
              <a:gd name="adj2" fmla="val 220859"/>
              <a:gd name="adj3" fmla="val 120359"/>
            </a:avLst>
          </a:prstGeom>
          <a:noFill/>
          <a:ln w="9525">
            <a:solidFill>
              <a:srgbClr val="000000"/>
            </a:solidFill>
            <a:miter lim="800000"/>
            <a:headEnd/>
            <a:tailEnd type="triangle" w="med" len="med"/>
          </a:ln>
          <a:effectLst/>
        </p:spPr>
      </p:cxnSp>
      <p:cxnSp>
        <p:nvCxnSpPr>
          <p:cNvPr id="1752098" name="AutoShape 34"/>
          <p:cNvCxnSpPr>
            <a:cxnSpLocks noChangeShapeType="1"/>
          </p:cNvCxnSpPr>
          <p:nvPr/>
        </p:nvCxnSpPr>
        <p:spPr bwMode="auto">
          <a:xfrm flipV="1">
            <a:off x="6826251" y="3647440"/>
            <a:ext cx="139700" cy="787400"/>
          </a:xfrm>
          <a:prstGeom prst="bentConnector3">
            <a:avLst>
              <a:gd name="adj1" fmla="val 212500"/>
            </a:avLst>
          </a:prstGeom>
          <a:noFill/>
          <a:ln w="9525">
            <a:solidFill>
              <a:srgbClr val="000000"/>
            </a:solidFill>
            <a:miter lim="800000"/>
            <a:headEnd/>
            <a:tailEnd type="triangle" w="med" len="med"/>
          </a:ln>
          <a:effectLst/>
        </p:spPr>
      </p:cxnSp>
      <p:pic>
        <p:nvPicPr>
          <p:cNvPr id="1752099" name="Picture 35" descr="MMj02836090000[1]"/>
          <p:cNvPicPr>
            <a:picLocks noChangeAspect="1" noChangeArrowheads="1" noCrop="1"/>
          </p:cNvPicPr>
          <p:nvPr/>
        </p:nvPicPr>
        <p:blipFill>
          <a:blip r:embed="rId3" cstate="print"/>
          <a:srcRect/>
          <a:stretch>
            <a:fillRect/>
          </a:stretch>
        </p:blipFill>
        <p:spPr bwMode="auto">
          <a:xfrm>
            <a:off x="4445000" y="3806191"/>
            <a:ext cx="487680" cy="434340"/>
          </a:xfrm>
          <a:prstGeom prst="rect">
            <a:avLst/>
          </a:prstGeom>
          <a:noFill/>
        </p:spPr>
      </p:pic>
      <p:sp>
        <p:nvSpPr>
          <p:cNvPr id="1752100" name="Rectangle 36"/>
          <p:cNvSpPr>
            <a:spLocks noGrp="1" noChangeArrowheads="1"/>
          </p:cNvSpPr>
          <p:nvPr>
            <p:ph type="body" idx="1"/>
          </p:nvPr>
        </p:nvSpPr>
        <p:spPr>
          <a:xfrm>
            <a:off x="27940" y="1036320"/>
            <a:ext cx="4422140" cy="4126230"/>
          </a:xfrm>
          <a:noFill/>
          <a:ln/>
        </p:spPr>
        <p:txBody>
          <a:bodyPr/>
          <a:lstStyle/>
          <a:p>
            <a:pPr lvl="1">
              <a:lnSpc>
                <a:spcPct val="90000"/>
              </a:lnSpc>
            </a:pPr>
            <a:endParaRPr lang="en-US" dirty="0"/>
          </a:p>
          <a:p>
            <a:pPr>
              <a:lnSpc>
                <a:spcPct val="90000"/>
              </a:lnSpc>
            </a:pPr>
            <a:r>
              <a:rPr lang="en-US" sz="1900" b="1" u="sng" dirty="0"/>
              <a:t>3. Hybrid Reinforcement Learning</a:t>
            </a:r>
          </a:p>
          <a:p>
            <a:pPr lvl="1">
              <a:lnSpc>
                <a:spcPct val="90000"/>
              </a:lnSpc>
            </a:pPr>
            <a:endParaRPr lang="en-US" dirty="0"/>
          </a:p>
          <a:p>
            <a:pPr lvl="1">
              <a:lnSpc>
                <a:spcPct val="90000"/>
              </a:lnSpc>
            </a:pPr>
            <a:r>
              <a:rPr lang="en-US" dirty="0"/>
              <a:t>Bellman Policy Improvement Theorem (1957)</a:t>
            </a:r>
          </a:p>
          <a:p>
            <a:pPr lvl="1">
              <a:lnSpc>
                <a:spcPct val="90000"/>
              </a:lnSpc>
            </a:pPr>
            <a:r>
              <a:rPr lang="en-US" dirty="0"/>
              <a:t>Combines best aspects of both RL and model-based (e.g. queuing) methods</a:t>
            </a:r>
          </a:p>
          <a:p>
            <a:pPr lvl="1">
              <a:lnSpc>
                <a:spcPct val="90000"/>
              </a:lnSpc>
            </a:pPr>
            <a:r>
              <a:rPr lang="en-US" dirty="0"/>
              <a:t>Very general method that automatically improves </a:t>
            </a:r>
            <a:r>
              <a:rPr lang="en-US" b="1" i="1" dirty="0"/>
              <a:t>any</a:t>
            </a:r>
            <a:r>
              <a:rPr lang="en-US" b="1" dirty="0"/>
              <a:t> </a:t>
            </a:r>
            <a:r>
              <a:rPr lang="en-US" dirty="0"/>
              <a:t>existing systems management policy</a:t>
            </a:r>
            <a:endParaRPr lang="en-US" b="1" dirty="0"/>
          </a:p>
        </p:txBody>
      </p:sp>
      <p:sp>
        <p:nvSpPr>
          <p:cNvPr id="1752101" name="Rectangle 37"/>
          <p:cNvSpPr>
            <a:spLocks noChangeArrowheads="1"/>
          </p:cNvSpPr>
          <p:nvPr/>
        </p:nvSpPr>
        <p:spPr bwMode="auto">
          <a:xfrm>
            <a:off x="4441190" y="914400"/>
            <a:ext cx="2630170" cy="1982081"/>
          </a:xfrm>
          <a:prstGeom prst="rect">
            <a:avLst/>
          </a:prstGeom>
          <a:noFill/>
          <a:ln w="9525" algn="ctr">
            <a:noFill/>
            <a:miter lim="800000"/>
            <a:headEnd/>
            <a:tailEnd/>
          </a:ln>
          <a:effectLst/>
        </p:spPr>
        <p:txBody>
          <a:bodyPr lIns="73152" tIns="36576" rIns="73152" bIns="36576">
            <a:spAutoFit/>
          </a:bodyPr>
          <a:lstStyle/>
          <a:p>
            <a:pPr algn="l"/>
            <a:r>
              <a:rPr lang="en-US" sz="1100" b="1" dirty="0"/>
              <a:t>In Unity prototype system</a:t>
            </a:r>
          </a:p>
          <a:p>
            <a:pPr algn="l"/>
            <a:endParaRPr lang="en-US" sz="1100" b="1" dirty="0"/>
          </a:p>
          <a:p>
            <a:pPr lvl="1" algn="l">
              <a:buFontTx/>
              <a:buChar char="•"/>
            </a:pPr>
            <a:r>
              <a:rPr lang="en-US" sz="1100" dirty="0"/>
              <a:t> Implement best queuing models within each Trade3 mgr</a:t>
            </a:r>
          </a:p>
          <a:p>
            <a:pPr lvl="1" algn="l">
              <a:buFontTx/>
              <a:buChar char="•"/>
            </a:pPr>
            <a:r>
              <a:rPr lang="en-US" sz="1100" dirty="0"/>
              <a:t> Log system data in overnight run (~12-20 hrs)</a:t>
            </a:r>
          </a:p>
          <a:p>
            <a:pPr lvl="1" algn="l">
              <a:buFontTx/>
              <a:buChar char="•"/>
            </a:pPr>
            <a:r>
              <a:rPr lang="en-US" sz="1100" dirty="0"/>
              <a:t> Train RL on log data (~2 </a:t>
            </a:r>
            <a:r>
              <a:rPr lang="en-US" sz="1100" dirty="0" err="1"/>
              <a:t>cpu</a:t>
            </a:r>
            <a:r>
              <a:rPr lang="en-US" sz="1100" dirty="0"/>
              <a:t> hrs) </a:t>
            </a:r>
            <a:r>
              <a:rPr lang="en-US" sz="1100" dirty="0">
                <a:sym typeface="Math C" pitchFamily="2" charset="2"/>
              </a:rPr>
              <a:t> new value functions</a:t>
            </a:r>
          </a:p>
          <a:p>
            <a:pPr lvl="1" algn="l">
              <a:buFontTx/>
              <a:buChar char="•"/>
            </a:pPr>
            <a:r>
              <a:rPr lang="en-US" sz="1100" dirty="0">
                <a:sym typeface="Math C" pitchFamily="2" charset="2"/>
              </a:rPr>
              <a:t> Replace queuing models by RL value functions and rerun experiment</a:t>
            </a:r>
            <a:r>
              <a:rPr lang="en-US" sz="1100" dirty="0"/>
              <a:t> </a:t>
            </a:r>
          </a:p>
        </p:txBody>
      </p:sp>
      <p:sp>
        <p:nvSpPr>
          <p:cNvPr id="1752102" name="Rectangle 38"/>
          <p:cNvSpPr>
            <a:spLocks noGrp="1" noChangeArrowheads="1"/>
          </p:cNvSpPr>
          <p:nvPr>
            <p:ph type="title"/>
          </p:nvPr>
        </p:nvSpPr>
        <p:spPr>
          <a:xfrm>
            <a:off x="365760" y="182880"/>
            <a:ext cx="6583680" cy="609600"/>
          </a:xfrm>
          <a:noFill/>
          <a:ln/>
        </p:spPr>
        <p:txBody>
          <a:bodyPr/>
          <a:lstStyle/>
          <a:p>
            <a:r>
              <a:rPr lang="en-US" sz="2200" dirty="0"/>
              <a:t>Three innovations since AAAI-05</a:t>
            </a:r>
            <a:r>
              <a:rPr lang="en-US" dirty="0"/>
              <a:t> </a:t>
            </a:r>
          </a:p>
        </p:txBody>
      </p:sp>
      <p:pic>
        <p:nvPicPr>
          <p:cNvPr id="9218" name="Picture 2"/>
          <p:cNvPicPr>
            <a:picLocks noChangeAspect="1" noChangeArrowheads="1"/>
          </p:cNvPicPr>
          <p:nvPr/>
        </p:nvPicPr>
        <p:blipFill>
          <a:blip r:embed="rId4" cstate="print"/>
          <a:srcRect/>
          <a:stretch>
            <a:fillRect/>
          </a:stretch>
        </p:blipFill>
        <p:spPr bwMode="auto">
          <a:xfrm>
            <a:off x="304800" y="3276600"/>
            <a:ext cx="3962400" cy="20963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52099"/>
                                        </p:tgtEl>
                                        <p:attrNameLst>
                                          <p:attrName>style.visibility</p:attrName>
                                        </p:attrNameLst>
                                      </p:cBhvr>
                                      <p:to>
                                        <p:strVal val="visible"/>
                                      </p:to>
                                    </p:set>
                                    <p:animEffect transition="in" filter="fade">
                                      <p:cBhvr>
                                        <p:cTn id="11" dur="1000"/>
                                        <p:tgtEl>
                                          <p:spTgt spid="175209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752099"/>
                                        </p:tgtEl>
                                      </p:cBhvr>
                                    </p:animEffect>
                                    <p:set>
                                      <p:cBhvr>
                                        <p:cTn id="16" dur="1" fill="hold">
                                          <p:stCondLst>
                                            <p:cond delay="999"/>
                                          </p:stCondLst>
                                        </p:cTn>
                                        <p:tgtEl>
                                          <p:spTgt spid="1752099"/>
                                        </p:tgtEl>
                                        <p:attrNameLst>
                                          <p:attrName>style.visibility</p:attrName>
                                        </p:attrNameLst>
                                      </p:cBhvr>
                                      <p:to>
                                        <p:strVal val="hidden"/>
                                      </p:to>
                                    </p:set>
                                  </p:childTnLst>
                                </p:cTn>
                              </p:par>
                            </p:childTnLst>
                          </p:cTn>
                        </p:par>
                        <p:par>
                          <p:cTn id="17" fill="hold">
                            <p:stCondLst>
                              <p:cond delay="1000"/>
                            </p:stCondLst>
                            <p:childTnLst>
                              <p:par>
                                <p:cTn id="18" presetID="49" presetClass="path" presetSubtype="0" accel="50000" decel="50000" fill="hold" nodeType="afterEffect">
                                  <p:stCondLst>
                                    <p:cond delay="0"/>
                                  </p:stCondLst>
                                  <p:childTnLst>
                                    <p:animMotion origin="layout" path="M -1.66667E-6 -7.40741E-7 L 0.25 0.08125 " pathEditMode="relative" rAng="0" ptsTypes="AA">
                                      <p:cBhvr>
                                        <p:cTn id="19" dur="1000" fill="hold"/>
                                        <p:tgtEl>
                                          <p:spTgt spid="3"/>
                                        </p:tgtEl>
                                        <p:attrNameLst>
                                          <p:attrName>ppt_x</p:attrName>
                                          <p:attrName>ppt_y</p:attrName>
                                        </p:attrNameLst>
                                      </p:cBhvr>
                                      <p:rCtr x="125" y="41"/>
                                    </p:animMotion>
                                  </p:childTnLst>
                                </p:cTn>
                              </p:par>
                              <p:par>
                                <p:cTn id="20" presetID="10" presetClass="exit" presetSubtype="0" fill="hold" nodeType="withEffect">
                                  <p:stCondLst>
                                    <p:cond delay="0"/>
                                  </p:stCondLst>
                                  <p:childTnLst>
                                    <p:animEffect transition="out" filter="fade">
                                      <p:cBhvr>
                                        <p:cTn id="21" dur="1000"/>
                                        <p:tgtEl>
                                          <p:spTgt spid="6"/>
                                        </p:tgtEl>
                                      </p:cBhvr>
                                    </p:animEffect>
                                    <p:set>
                                      <p:cBhvr>
                                        <p:cTn id="22" dur="1" fill="hold">
                                          <p:stCondLst>
                                            <p:cond delay="999"/>
                                          </p:stCondLst>
                                        </p:cTn>
                                        <p:tgtEl>
                                          <p:spTgt spid="6"/>
                                        </p:tgtEl>
                                        <p:attrNameLst>
                                          <p:attrName>style.visibility</p:attrName>
                                        </p:attrNameLst>
                                      </p:cBhvr>
                                      <p:to>
                                        <p:strVal val="hidden"/>
                                      </p:to>
                                    </p:se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1000"/>
                                        <p:tgtEl>
                                          <p:spTgt spid="3"/>
                                        </p:tgtEl>
                                      </p:cBhvr>
                                    </p:animEffect>
                                    <p:set>
                                      <p:cBhvr>
                                        <p:cTn id="26" dur="1" fill="hold">
                                          <p:stCondLst>
                                            <p:cond delay="9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93EF8844-BF17-478F-B3F2-DEFABBE58817}" type="slidenum">
              <a:rPr lang="en-US"/>
              <a:pPr/>
              <a:t>29</a:t>
            </a:fld>
            <a:endParaRPr lang="en-US"/>
          </a:p>
        </p:txBody>
      </p:sp>
      <p:sp>
        <p:nvSpPr>
          <p:cNvPr id="1830914"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30915"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solidFill>
                  <a:schemeClr val="folHlink"/>
                </a:solidFill>
              </a:rPr>
              <a:t>Reinforcement Learning Approach</a:t>
            </a:r>
            <a:r>
              <a:rPr lang="en-US" sz="1900" dirty="0"/>
              <a:t>  </a:t>
            </a:r>
            <a:endParaRPr lang="en-US" sz="1900" dirty="0">
              <a:solidFill>
                <a:schemeClr val="folHlink"/>
              </a:solidFill>
            </a:endParaRPr>
          </a:p>
          <a:p>
            <a:pPr lvl="1">
              <a:lnSpc>
                <a:spcPct val="115000"/>
              </a:lnSpc>
              <a:spcBef>
                <a:spcPct val="30000"/>
              </a:spcBef>
            </a:pPr>
            <a:endParaRPr lang="en-US" sz="1600" dirty="0"/>
          </a:p>
          <a:p>
            <a:pPr>
              <a:lnSpc>
                <a:spcPct val="115000"/>
              </a:lnSpc>
              <a:spcBef>
                <a:spcPct val="30000"/>
              </a:spcBef>
            </a:pPr>
            <a:r>
              <a:rPr lang="en-US" sz="1900" u="sng" dirty="0"/>
              <a:t>Results</a:t>
            </a:r>
          </a:p>
          <a:p>
            <a:pPr>
              <a:lnSpc>
                <a:spcPct val="115000"/>
              </a:lnSpc>
              <a:spcBef>
                <a:spcPct val="30000"/>
              </a:spcBef>
            </a:pPr>
            <a:endParaRPr lang="en-US" sz="1900" u="sng" dirty="0"/>
          </a:p>
          <a:p>
            <a:pPr>
              <a:lnSpc>
                <a:spcPct val="115000"/>
              </a:lnSpc>
              <a:spcBef>
                <a:spcPct val="30000"/>
              </a:spcBef>
            </a:pPr>
            <a:endParaRPr lang="en-US" sz="1900" dirty="0">
              <a:solidFill>
                <a:schemeClr val="folHlink"/>
              </a:solidFill>
            </a:endParaRPr>
          </a:p>
          <a:p>
            <a:pPr>
              <a:lnSpc>
                <a:spcPct val="115000"/>
              </a:lnSpc>
              <a:spcBef>
                <a:spcPct val="30000"/>
              </a:spcBef>
            </a:pPr>
            <a:r>
              <a:rPr lang="en-US" sz="1900" dirty="0">
                <a:solidFill>
                  <a:schemeClr val="folHlink"/>
                </a:solidFill>
              </a:rPr>
              <a:t>Insights into Hybrid RL outperformance</a:t>
            </a:r>
          </a:p>
          <a:p>
            <a:pPr>
              <a:lnSpc>
                <a:spcPct val="115000"/>
              </a:lnSpc>
              <a:spcBef>
                <a:spcPct val="30000"/>
              </a:spcBef>
            </a:pPr>
            <a:r>
              <a:rPr lang="en-US" sz="1900" dirty="0" err="1">
                <a:solidFill>
                  <a:schemeClr val="folHlink"/>
                </a:solidFill>
              </a:rPr>
              <a:t>Wrapup</a:t>
            </a:r>
            <a:r>
              <a:rPr lang="en-US" sz="1900" dirty="0">
                <a:solidFill>
                  <a:schemeClr val="folHlink"/>
                </a:solidFill>
              </a:rPr>
              <a:t> </a:t>
            </a:r>
            <a:r>
              <a:rPr lang="en-US" sz="2200" dirty="0">
                <a:solidFill>
                  <a:schemeClr val="folHlink"/>
                </a:solidFill>
              </a:rPr>
              <a:t> </a:t>
            </a:r>
          </a:p>
          <a:p>
            <a:endParaRPr lang="en-US" dirty="0">
              <a:solidFill>
                <a:schemeClr val="folHlink"/>
              </a:solidFill>
            </a:endParaRPr>
          </a:p>
          <a:p>
            <a:endParaRPr lang="en-US"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altLang="zh-CN" dirty="0" smtClean="0"/>
              <a:t>Problem</a:t>
            </a:r>
            <a:r>
              <a:rPr lang="zh-CN" altLang="en-US" dirty="0" smtClean="0"/>
              <a:t>： </a:t>
            </a:r>
            <a:endParaRPr lang="en-US" altLang="zh-CN" dirty="0" smtClean="0"/>
          </a:p>
          <a:p>
            <a:pPr lvl="1"/>
            <a:r>
              <a:rPr lang="en-US" altLang="zh-CN" sz="1000" dirty="0" smtClean="0"/>
              <a:t>Consider </a:t>
            </a:r>
            <a:r>
              <a:rPr lang="en-US" sz="1000" dirty="0" smtClean="0"/>
              <a:t>only one single stream ;</a:t>
            </a:r>
          </a:p>
          <a:p>
            <a:pPr lvl="1"/>
            <a:r>
              <a:rPr lang="en-US" sz="1000" dirty="0" smtClean="0"/>
              <a:t>Assume that the system knows the amount of resources to allocate to each task;</a:t>
            </a:r>
          </a:p>
          <a:p>
            <a:pPr lvl="1">
              <a:buNone/>
            </a:pPr>
            <a:endParaRPr lang="en-US" sz="1000" dirty="0" smtClean="0"/>
          </a:p>
          <a:p>
            <a:r>
              <a:rPr lang="en-US" dirty="0" smtClean="0"/>
              <a:t>Object: </a:t>
            </a:r>
          </a:p>
          <a:p>
            <a:pPr lvl="1"/>
            <a:r>
              <a:rPr lang="en-US" sz="1000" dirty="0" smtClean="0"/>
              <a:t>Online learning and energy-efficient</a:t>
            </a:r>
          </a:p>
          <a:p>
            <a:pPr lvl="1"/>
            <a:r>
              <a:rPr lang="en-US" sz="1000" dirty="0" smtClean="0"/>
              <a:t>Multiple streams on many core systems with resource constraints</a:t>
            </a:r>
          </a:p>
          <a:p>
            <a:endParaRPr lang="en-US" dirty="0" smtClean="0"/>
          </a:p>
          <a:p>
            <a:r>
              <a:rPr lang="en-US" dirty="0" smtClean="0"/>
              <a:t>Method:</a:t>
            </a:r>
          </a:p>
          <a:p>
            <a:pPr lvl="1"/>
            <a:r>
              <a:rPr lang="en-US" sz="1000" dirty="0" smtClean="0"/>
              <a:t>Formalize the problem of multi-stream scheduling as a staged decision problem</a:t>
            </a:r>
          </a:p>
          <a:p>
            <a:pPr lvl="1"/>
            <a:r>
              <a:rPr lang="en-US" sz="1000" dirty="0" smtClean="0"/>
              <a:t>A novel class of online adaptive learning techniques which we refer to as staged multi-armed bandits (S-MAB)</a:t>
            </a:r>
          </a:p>
          <a:p>
            <a:pPr lvl="1"/>
            <a:r>
              <a:rPr lang="en-US" sz="1000" dirty="0" smtClean="0"/>
              <a:t>Outcome of each scheduling action depends on a sequence of previous scheduling decisions and feedbacks that are taken at a certain stage (window) of time.</a:t>
            </a:r>
          </a:p>
          <a:p>
            <a:endParaRPr lang="en-US" dirty="0" smtClean="0"/>
          </a:p>
          <a:p>
            <a:r>
              <a:rPr lang="en-US" dirty="0" smtClean="0"/>
              <a:t>Conclusion:</a:t>
            </a:r>
          </a:p>
          <a:p>
            <a:pPr lvl="1"/>
            <a:r>
              <a:rPr lang="en-US" sz="1000" dirty="0" smtClean="0"/>
              <a:t>The proposed scheduler, applied on a face detection streaming application</a:t>
            </a:r>
          </a:p>
          <a:p>
            <a:pPr lvl="1"/>
            <a:r>
              <a:rPr lang="en-US" sz="1000" dirty="0" smtClean="0"/>
              <a:t>Achieve similar performance compared to an optimal semi-online solution that has full knowledge of the input stream</a:t>
            </a:r>
            <a:endParaRPr lang="en-US" sz="1000"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D5B9805-808C-4AB2-B911-110265CEF826}" type="slidenum">
              <a:rPr lang="en-US"/>
              <a:pPr/>
              <a:t>30</a:t>
            </a:fld>
            <a:endParaRPr lang="en-US"/>
          </a:p>
        </p:txBody>
      </p:sp>
      <p:sp>
        <p:nvSpPr>
          <p:cNvPr id="1832962"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32963"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solidFill>
                  <a:schemeClr val="folHlink"/>
                </a:solidFill>
              </a:rPr>
              <a:t>Reinforcement Learning Approach</a:t>
            </a:r>
            <a:r>
              <a:rPr lang="en-US" sz="1900" dirty="0"/>
              <a:t>  </a:t>
            </a:r>
          </a:p>
          <a:p>
            <a:pPr>
              <a:lnSpc>
                <a:spcPct val="115000"/>
              </a:lnSpc>
              <a:spcBef>
                <a:spcPct val="30000"/>
              </a:spcBef>
            </a:pPr>
            <a:r>
              <a:rPr lang="en-US" sz="1900" dirty="0">
                <a:solidFill>
                  <a:schemeClr val="folHlink"/>
                </a:solidFill>
              </a:rPr>
              <a:t>Results</a:t>
            </a:r>
          </a:p>
          <a:p>
            <a:pPr>
              <a:lnSpc>
                <a:spcPct val="115000"/>
              </a:lnSpc>
              <a:spcBef>
                <a:spcPct val="30000"/>
              </a:spcBef>
            </a:pPr>
            <a:endParaRPr lang="en-US" sz="1900" dirty="0">
              <a:solidFill>
                <a:schemeClr val="folHlink"/>
              </a:solidFill>
            </a:endParaRPr>
          </a:p>
          <a:p>
            <a:pPr>
              <a:lnSpc>
                <a:spcPct val="115000"/>
              </a:lnSpc>
              <a:spcBef>
                <a:spcPct val="30000"/>
              </a:spcBef>
            </a:pPr>
            <a:r>
              <a:rPr lang="en-US" sz="1900" u="sng" dirty="0"/>
              <a:t>Insights into Hybrid RL outperformance</a:t>
            </a:r>
          </a:p>
          <a:p>
            <a:pPr>
              <a:lnSpc>
                <a:spcPct val="115000"/>
              </a:lnSpc>
              <a:spcBef>
                <a:spcPct val="30000"/>
              </a:spcBef>
            </a:pPr>
            <a:endParaRPr lang="en-US" sz="1900" u="sng" dirty="0"/>
          </a:p>
          <a:p>
            <a:pPr>
              <a:lnSpc>
                <a:spcPct val="115000"/>
              </a:lnSpc>
              <a:spcBef>
                <a:spcPct val="30000"/>
              </a:spcBef>
            </a:pPr>
            <a:r>
              <a:rPr lang="en-US" sz="1900" dirty="0" err="1">
                <a:solidFill>
                  <a:schemeClr val="folHlink"/>
                </a:solidFill>
              </a:rPr>
              <a:t>Wrapup</a:t>
            </a:r>
            <a:r>
              <a:rPr lang="en-US" sz="1900" dirty="0">
                <a:solidFill>
                  <a:schemeClr val="folHlink"/>
                </a:solidFill>
              </a:rPr>
              <a:t> </a:t>
            </a:r>
            <a:r>
              <a:rPr lang="en-US" sz="2200" dirty="0">
                <a:solidFill>
                  <a:schemeClr val="folHlink"/>
                </a:solidFill>
              </a:rPr>
              <a:t> </a:t>
            </a:r>
          </a:p>
          <a:p>
            <a:endParaRPr lang="en-US" dirty="0">
              <a:solidFill>
                <a:schemeClr val="folHlink"/>
              </a:solidFill>
            </a:endParaRPr>
          </a:p>
          <a:p>
            <a:endParaRPr lang="en-US" sz="32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1"/>
          </p:nvPr>
        </p:nvSpPr>
        <p:spPr/>
        <p:txBody>
          <a:bodyPr/>
          <a:lstStyle/>
          <a:p>
            <a:fld id="{83459760-785B-4ED6-BEC0-527DF82B9DD9}" type="slidenum">
              <a:rPr lang="en-US"/>
              <a:pPr/>
              <a:t>31</a:t>
            </a:fld>
            <a:endParaRPr lang="en-US"/>
          </a:p>
        </p:txBody>
      </p:sp>
      <p:sp>
        <p:nvSpPr>
          <p:cNvPr id="1566722" name="Rectangle 2"/>
          <p:cNvSpPr>
            <a:spLocks noGrp="1" noChangeArrowheads="1"/>
          </p:cNvSpPr>
          <p:nvPr>
            <p:ph type="title"/>
          </p:nvPr>
        </p:nvSpPr>
        <p:spPr>
          <a:xfrm>
            <a:off x="365760" y="182880"/>
            <a:ext cx="6583680" cy="609600"/>
          </a:xfrm>
        </p:spPr>
        <p:txBody>
          <a:bodyPr>
            <a:normAutofit fontScale="90000"/>
          </a:bodyPr>
          <a:lstStyle/>
          <a:p>
            <a:r>
              <a:rPr lang="en-US" sz="2200" dirty="0">
                <a:solidFill>
                  <a:srgbClr val="0000CC"/>
                </a:solidFill>
              </a:rPr>
              <a:t>Insights into Hybrid RL outperformance</a:t>
            </a:r>
            <a:r>
              <a:rPr lang="en-US" sz="3800" dirty="0">
                <a:solidFill>
                  <a:srgbClr val="0000CC"/>
                </a:solidFill>
              </a:rPr>
              <a:t> </a:t>
            </a:r>
          </a:p>
        </p:txBody>
      </p:sp>
      <p:sp>
        <p:nvSpPr>
          <p:cNvPr id="1566723" name="Freeform 3"/>
          <p:cNvSpPr>
            <a:spLocks/>
          </p:cNvSpPr>
          <p:nvPr/>
        </p:nvSpPr>
        <p:spPr bwMode="auto">
          <a:xfrm>
            <a:off x="5154931" y="3474720"/>
            <a:ext cx="43180" cy="1270"/>
          </a:xfrm>
          <a:custGeom>
            <a:avLst/>
            <a:gdLst/>
            <a:ahLst/>
            <a:cxnLst>
              <a:cxn ang="0">
                <a:pos x="68" y="0"/>
              </a:cxn>
              <a:cxn ang="0">
                <a:pos x="68" y="0"/>
              </a:cxn>
              <a:cxn ang="0">
                <a:pos x="68" y="0"/>
              </a:cxn>
              <a:cxn ang="0">
                <a:pos x="68" y="0"/>
              </a:cxn>
              <a:cxn ang="0">
                <a:pos x="68" y="0"/>
              </a:cxn>
              <a:cxn ang="0">
                <a:pos x="0" y="0"/>
              </a:cxn>
              <a:cxn ang="0">
                <a:pos x="0" y="0"/>
              </a:cxn>
              <a:cxn ang="0">
                <a:pos x="0" y="0"/>
              </a:cxn>
              <a:cxn ang="0">
                <a:pos x="0" y="0"/>
              </a:cxn>
              <a:cxn ang="0">
                <a:pos x="0" y="0"/>
              </a:cxn>
              <a:cxn ang="0">
                <a:pos x="68" y="0"/>
              </a:cxn>
            </a:cxnLst>
            <a:rect l="0" t="0" r="r" b="b"/>
            <a:pathLst>
              <a:path w="68">
                <a:moveTo>
                  <a:pt x="68" y="0"/>
                </a:moveTo>
                <a:lnTo>
                  <a:pt x="68" y="0"/>
                </a:lnTo>
                <a:lnTo>
                  <a:pt x="68" y="0"/>
                </a:lnTo>
                <a:lnTo>
                  <a:pt x="68" y="0"/>
                </a:lnTo>
                <a:lnTo>
                  <a:pt x="68" y="0"/>
                </a:lnTo>
                <a:lnTo>
                  <a:pt x="0" y="0"/>
                </a:lnTo>
                <a:lnTo>
                  <a:pt x="0" y="0"/>
                </a:lnTo>
                <a:lnTo>
                  <a:pt x="0" y="0"/>
                </a:lnTo>
                <a:lnTo>
                  <a:pt x="0" y="0"/>
                </a:lnTo>
                <a:lnTo>
                  <a:pt x="0" y="0"/>
                </a:lnTo>
                <a:lnTo>
                  <a:pt x="68" y="0"/>
                </a:lnTo>
                <a:close/>
              </a:path>
            </a:pathLst>
          </a:custGeom>
          <a:solidFill>
            <a:srgbClr val="000000"/>
          </a:solidFill>
          <a:ln w="9525">
            <a:noFill/>
            <a:round/>
            <a:headEnd/>
            <a:tailEnd/>
          </a:ln>
        </p:spPr>
        <p:txBody>
          <a:bodyPr lIns="73152" tIns="36576" rIns="73152" bIns="36576"/>
          <a:lstStyle/>
          <a:p>
            <a:endParaRPr lang="en-US"/>
          </a:p>
        </p:txBody>
      </p:sp>
      <p:sp>
        <p:nvSpPr>
          <p:cNvPr id="1566724" name="Rectangle 4"/>
          <p:cNvSpPr>
            <a:spLocks noGrp="1" noChangeArrowheads="1"/>
          </p:cNvSpPr>
          <p:nvPr>
            <p:ph type="body" idx="1"/>
          </p:nvPr>
        </p:nvSpPr>
        <p:spPr>
          <a:xfrm>
            <a:off x="609600" y="975360"/>
            <a:ext cx="6035040" cy="4267200"/>
          </a:xfrm>
          <a:noFill/>
          <a:ln/>
        </p:spPr>
        <p:txBody>
          <a:bodyPr/>
          <a:lstStyle/>
          <a:p>
            <a:pPr>
              <a:lnSpc>
                <a:spcPct val="80000"/>
              </a:lnSpc>
            </a:pPr>
            <a:r>
              <a:rPr lang="en-US" sz="1900" b="1" dirty="0"/>
              <a:t>1. Less biased estimation errors</a:t>
            </a:r>
          </a:p>
          <a:p>
            <a:pPr lvl="1">
              <a:lnSpc>
                <a:spcPct val="80000"/>
              </a:lnSpc>
            </a:pPr>
            <a:r>
              <a:rPr lang="en-US" sz="1600" dirty="0"/>
              <a:t>Queuing model predicts indirectly: RT </a:t>
            </a:r>
            <a:r>
              <a:rPr lang="en-US" sz="1600" dirty="0">
                <a:sym typeface="Math C" pitchFamily="2" charset="2"/>
              </a:rPr>
              <a:t> SLA(RT)  V</a:t>
            </a:r>
            <a:endParaRPr lang="en-US" sz="1600" b="1" dirty="0">
              <a:solidFill>
                <a:srgbClr val="FF0000"/>
              </a:solidFill>
              <a:cs typeface="Times New Roman" pitchFamily="18" charset="0"/>
              <a:sym typeface="Math C" pitchFamily="2" charset="2"/>
            </a:endParaRPr>
          </a:p>
          <a:p>
            <a:pPr lvl="2">
              <a:lnSpc>
                <a:spcPct val="80000"/>
              </a:lnSpc>
            </a:pPr>
            <a:r>
              <a:rPr lang="en-US" sz="1400" dirty="0">
                <a:cs typeface="Times New Roman" pitchFamily="18" charset="0"/>
                <a:sym typeface="Math A" pitchFamily="18" charset="2"/>
              </a:rPr>
              <a:t>Nonlinear SLA induces </a:t>
            </a:r>
            <a:r>
              <a:rPr lang="en-US" sz="1400" dirty="0" err="1">
                <a:cs typeface="Times New Roman" pitchFamily="18" charset="0"/>
                <a:sym typeface="Math A" pitchFamily="18" charset="2"/>
              </a:rPr>
              <a:t>overprovisioning</a:t>
            </a:r>
            <a:r>
              <a:rPr lang="en-US" sz="1400" dirty="0">
                <a:cs typeface="Times New Roman" pitchFamily="18" charset="0"/>
                <a:sym typeface="Math A" pitchFamily="18" charset="2"/>
              </a:rPr>
              <a:t> bias</a:t>
            </a:r>
          </a:p>
          <a:p>
            <a:pPr lvl="1">
              <a:lnSpc>
                <a:spcPct val="80000"/>
              </a:lnSpc>
            </a:pPr>
            <a:r>
              <a:rPr lang="en-US" sz="1600" dirty="0">
                <a:cs typeface="Times New Roman" pitchFamily="18" charset="0"/>
                <a:sym typeface="Math A" pitchFamily="18" charset="2"/>
              </a:rPr>
              <a:t>RL estimates utility directly </a:t>
            </a:r>
            <a:r>
              <a:rPr lang="en-US" sz="1600" dirty="0">
                <a:sym typeface="Math C" pitchFamily="2" charset="2"/>
              </a:rPr>
              <a:t> less biased estimate of V</a:t>
            </a:r>
            <a:endParaRPr lang="en-US" sz="1600" dirty="0">
              <a:cs typeface="Times New Roman" pitchFamily="18" charset="0"/>
              <a:sym typeface="Math A" pitchFamily="18" charset="2"/>
            </a:endParaRPr>
          </a:p>
          <a:p>
            <a:pPr lvl="1">
              <a:lnSpc>
                <a:spcPct val="80000"/>
              </a:lnSpc>
            </a:pPr>
            <a:endParaRPr lang="en-US" sz="1600" dirty="0">
              <a:cs typeface="Times New Roman" pitchFamily="18" charset="0"/>
              <a:sym typeface="Math A" pitchFamily="18" charset="2"/>
            </a:endParaRPr>
          </a:p>
          <a:p>
            <a:pPr lvl="1">
              <a:lnSpc>
                <a:spcPct val="80000"/>
              </a:lnSpc>
            </a:pPr>
            <a:endParaRPr lang="en-US" sz="1600" dirty="0">
              <a:sym typeface="Math C" pitchFamily="2" charset="2"/>
            </a:endParaRPr>
          </a:p>
          <a:p>
            <a:pPr>
              <a:lnSpc>
                <a:spcPct val="80000"/>
              </a:lnSpc>
            </a:pPr>
            <a:r>
              <a:rPr lang="en-US" sz="1900" b="1" dirty="0"/>
              <a:t>2. RL handles transients and switching delays</a:t>
            </a:r>
            <a:r>
              <a:rPr lang="en-US" sz="1900" dirty="0"/>
              <a:t>   </a:t>
            </a:r>
          </a:p>
          <a:p>
            <a:pPr lvl="1">
              <a:lnSpc>
                <a:spcPct val="80000"/>
              </a:lnSpc>
            </a:pPr>
            <a:r>
              <a:rPr lang="en-US" sz="1600" dirty="0"/>
              <a:t>Steady-state queuing models cannot</a:t>
            </a:r>
          </a:p>
          <a:p>
            <a:pPr>
              <a:lnSpc>
                <a:spcPct val="80000"/>
              </a:lnSpc>
            </a:pPr>
            <a:endParaRPr lang="en-US" sz="1900" b="1" dirty="0"/>
          </a:p>
          <a:p>
            <a:pPr>
              <a:lnSpc>
                <a:spcPct val="80000"/>
              </a:lnSpc>
            </a:pPr>
            <a:r>
              <a:rPr lang="en-US" sz="1900" b="1" dirty="0"/>
              <a:t>3. RL learns to avoid thrashing</a:t>
            </a:r>
            <a:r>
              <a:rPr lang="en-US" sz="1900" dirty="0"/>
              <a:t>  </a:t>
            </a:r>
          </a:p>
          <a:p>
            <a:pPr lvl="1">
              <a:lnSpc>
                <a:spcPct val="80000"/>
              </a:lnSpc>
              <a:buFont typeface="Wingdings" pitchFamily="2" charset="2"/>
              <a:buNone/>
            </a:pPr>
            <a:endParaRPr lang="en-US" sz="1600" dirty="0"/>
          </a:p>
          <a:p>
            <a:pPr lvl="1">
              <a:lnSpc>
                <a:spcPct val="80000"/>
              </a:lnSpc>
            </a:pPr>
            <a:endParaRPr lang="en-US" sz="1600" dirty="0"/>
          </a:p>
          <a:p>
            <a:pPr lvl="1">
              <a:lnSpc>
                <a:spcPct val="80000"/>
              </a:lnSpc>
            </a:pPr>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laceholder 5"/>
          <p:cNvSpPr>
            <a:spLocks noGrp="1"/>
          </p:cNvSpPr>
          <p:nvPr>
            <p:ph type="sldNum" sz="quarter" idx="11"/>
          </p:nvPr>
        </p:nvSpPr>
        <p:spPr/>
        <p:txBody>
          <a:bodyPr/>
          <a:lstStyle/>
          <a:p>
            <a:fld id="{3C82F428-7EE9-4683-ACA3-6FA4D3DC90C5}" type="slidenum">
              <a:rPr lang="en-US"/>
              <a:pPr/>
              <a:t>32</a:t>
            </a:fld>
            <a:endParaRPr lang="en-US"/>
          </a:p>
        </p:txBody>
      </p:sp>
      <p:sp>
        <p:nvSpPr>
          <p:cNvPr id="1769474" name="Rectangle 2"/>
          <p:cNvSpPr>
            <a:spLocks noChangeArrowheads="1"/>
          </p:cNvSpPr>
          <p:nvPr/>
        </p:nvSpPr>
        <p:spPr bwMode="auto">
          <a:xfrm>
            <a:off x="304801" y="2449830"/>
            <a:ext cx="543675" cy="289310"/>
          </a:xfrm>
          <a:prstGeom prst="rect">
            <a:avLst/>
          </a:prstGeom>
          <a:noFill/>
          <a:ln w="9525">
            <a:noFill/>
            <a:miter lim="800000"/>
            <a:headEnd/>
            <a:tailEnd/>
          </a:ln>
          <a:effectLst/>
        </p:spPr>
        <p:txBody>
          <a:bodyPr wrap="none" lIns="73152" tIns="36576" rIns="73152" bIns="36576">
            <a:spAutoFit/>
          </a:bodyPr>
          <a:lstStyle/>
          <a:p>
            <a:pPr algn="l"/>
            <a:r>
              <a:rPr lang="en-US" sz="1400" dirty="0">
                <a:latin typeface="Arial" charset="0"/>
              </a:rPr>
              <a:t>&lt;</a:t>
            </a:r>
            <a:r>
              <a:rPr lang="en-US" sz="1400" dirty="0">
                <a:latin typeface="Arial" charset="0"/>
                <a:sym typeface="Math A" pitchFamily="18" charset="2"/>
              </a:rPr>
              <a:t>n&gt;</a:t>
            </a:r>
          </a:p>
        </p:txBody>
      </p:sp>
      <p:sp>
        <p:nvSpPr>
          <p:cNvPr id="1769475" name="Text Box 3"/>
          <p:cNvSpPr txBox="1">
            <a:spLocks noChangeArrowheads="1"/>
          </p:cNvSpPr>
          <p:nvPr/>
        </p:nvSpPr>
        <p:spPr bwMode="auto">
          <a:xfrm>
            <a:off x="3291840" y="4160521"/>
            <a:ext cx="1071880" cy="293370"/>
          </a:xfrm>
          <a:prstGeom prst="rect">
            <a:avLst/>
          </a:prstGeom>
          <a:noFill/>
          <a:ln w="9525">
            <a:noFill/>
            <a:miter lim="800000"/>
            <a:headEnd/>
            <a:tailEnd/>
          </a:ln>
          <a:effectLst/>
        </p:spPr>
        <p:txBody>
          <a:bodyPr wrap="none" lIns="73152" tIns="36576" rIns="73152" bIns="36576">
            <a:spAutoFit/>
          </a:bodyPr>
          <a:lstStyle/>
          <a:p>
            <a:pPr algn="l"/>
            <a:r>
              <a:rPr lang="en-US" sz="1400" dirty="0">
                <a:latin typeface="Arial" charset="0"/>
              </a:rPr>
              <a:t>Experiment</a:t>
            </a:r>
          </a:p>
        </p:txBody>
      </p:sp>
      <p:sp>
        <p:nvSpPr>
          <p:cNvPr id="1769476" name="Rectangle 4"/>
          <p:cNvSpPr>
            <a:spLocks noChangeArrowheads="1"/>
          </p:cNvSpPr>
          <p:nvPr/>
        </p:nvSpPr>
        <p:spPr bwMode="auto">
          <a:xfrm>
            <a:off x="365760" y="243840"/>
            <a:ext cx="6339840" cy="426720"/>
          </a:xfrm>
          <a:prstGeom prst="rect">
            <a:avLst/>
          </a:prstGeom>
          <a:noFill/>
          <a:ln w="9525">
            <a:noFill/>
            <a:miter lim="800000"/>
            <a:headEnd/>
            <a:tailEnd/>
          </a:ln>
          <a:effectLst/>
        </p:spPr>
        <p:txBody>
          <a:bodyPr lIns="73152" tIns="36576" rIns="73152" bIns="36576" anchor="ctr"/>
          <a:lstStyle/>
          <a:p>
            <a:pPr algn="l"/>
            <a:r>
              <a:rPr lang="en-US" sz="4800" dirty="0">
                <a:solidFill>
                  <a:srgbClr val="4E5ED8"/>
                </a:solidFill>
                <a:latin typeface="Arial" charset="0"/>
              </a:rPr>
              <a:t> </a:t>
            </a:r>
            <a:r>
              <a:rPr lang="en-US" sz="1900" dirty="0">
                <a:solidFill>
                  <a:srgbClr val="4E5ED8"/>
                </a:solidFill>
                <a:latin typeface="Arial" charset="0"/>
              </a:rPr>
              <a:t>Hybrid RL does less swapping than QM</a:t>
            </a:r>
          </a:p>
        </p:txBody>
      </p:sp>
      <p:sp>
        <p:nvSpPr>
          <p:cNvPr id="1769477" name="Rectangle 5"/>
          <p:cNvSpPr>
            <a:spLocks noChangeArrowheads="1"/>
          </p:cNvSpPr>
          <p:nvPr/>
        </p:nvSpPr>
        <p:spPr bwMode="auto">
          <a:xfrm>
            <a:off x="830580" y="1504951"/>
            <a:ext cx="6149340" cy="2649220"/>
          </a:xfrm>
          <a:prstGeom prst="rect">
            <a:avLst/>
          </a:prstGeom>
          <a:solidFill>
            <a:srgbClr val="FFFFFF"/>
          </a:solidFill>
          <a:ln w="12700">
            <a:solidFill>
              <a:srgbClr val="000000"/>
            </a:solidFill>
            <a:miter lim="800000"/>
            <a:headEnd/>
            <a:tailEnd/>
          </a:ln>
        </p:spPr>
        <p:txBody>
          <a:bodyPr lIns="73152" tIns="36576" rIns="73152" bIns="36576"/>
          <a:lstStyle/>
          <a:p>
            <a:endParaRPr lang="en-US"/>
          </a:p>
        </p:txBody>
      </p:sp>
      <p:sp>
        <p:nvSpPr>
          <p:cNvPr id="1769478" name="Rectangle 6"/>
          <p:cNvSpPr>
            <a:spLocks noChangeArrowheads="1"/>
          </p:cNvSpPr>
          <p:nvPr/>
        </p:nvSpPr>
        <p:spPr bwMode="auto">
          <a:xfrm>
            <a:off x="1153160" y="1617981"/>
            <a:ext cx="5701030" cy="1543050"/>
          </a:xfrm>
          <a:prstGeom prst="rect">
            <a:avLst/>
          </a:prstGeom>
          <a:solidFill>
            <a:srgbClr val="C0C0C0"/>
          </a:solidFill>
          <a:ln w="9525">
            <a:noFill/>
            <a:miter lim="800000"/>
            <a:headEnd/>
            <a:tailEnd/>
          </a:ln>
        </p:spPr>
        <p:txBody>
          <a:bodyPr lIns="73152" tIns="36576" rIns="73152" bIns="36576"/>
          <a:lstStyle/>
          <a:p>
            <a:endParaRPr lang="en-US"/>
          </a:p>
        </p:txBody>
      </p:sp>
      <p:sp>
        <p:nvSpPr>
          <p:cNvPr id="1769479" name="Line 7"/>
          <p:cNvSpPr>
            <a:spLocks noChangeShapeType="1"/>
          </p:cNvSpPr>
          <p:nvPr/>
        </p:nvSpPr>
        <p:spPr bwMode="auto">
          <a:xfrm>
            <a:off x="1153160" y="298704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0" name="Line 8"/>
          <p:cNvSpPr>
            <a:spLocks noChangeShapeType="1"/>
          </p:cNvSpPr>
          <p:nvPr/>
        </p:nvSpPr>
        <p:spPr bwMode="auto">
          <a:xfrm>
            <a:off x="1153160" y="281940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1" name="Line 9"/>
          <p:cNvSpPr>
            <a:spLocks noChangeShapeType="1"/>
          </p:cNvSpPr>
          <p:nvPr/>
        </p:nvSpPr>
        <p:spPr bwMode="auto">
          <a:xfrm>
            <a:off x="1153160" y="264668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2" name="Line 10"/>
          <p:cNvSpPr>
            <a:spLocks noChangeShapeType="1"/>
          </p:cNvSpPr>
          <p:nvPr/>
        </p:nvSpPr>
        <p:spPr bwMode="auto">
          <a:xfrm>
            <a:off x="1153160" y="2472691"/>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3" name="Line 11"/>
          <p:cNvSpPr>
            <a:spLocks noChangeShapeType="1"/>
          </p:cNvSpPr>
          <p:nvPr/>
        </p:nvSpPr>
        <p:spPr bwMode="auto">
          <a:xfrm>
            <a:off x="1153160" y="230632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4" name="Line 12"/>
          <p:cNvSpPr>
            <a:spLocks noChangeShapeType="1"/>
          </p:cNvSpPr>
          <p:nvPr/>
        </p:nvSpPr>
        <p:spPr bwMode="auto">
          <a:xfrm>
            <a:off x="1153160" y="2132331"/>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5" name="Line 13"/>
          <p:cNvSpPr>
            <a:spLocks noChangeShapeType="1"/>
          </p:cNvSpPr>
          <p:nvPr/>
        </p:nvSpPr>
        <p:spPr bwMode="auto">
          <a:xfrm>
            <a:off x="1153160" y="195834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6" name="Line 14"/>
          <p:cNvSpPr>
            <a:spLocks noChangeShapeType="1"/>
          </p:cNvSpPr>
          <p:nvPr/>
        </p:nvSpPr>
        <p:spPr bwMode="auto">
          <a:xfrm>
            <a:off x="1153160" y="1791971"/>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7" name="Line 15"/>
          <p:cNvSpPr>
            <a:spLocks noChangeShapeType="1"/>
          </p:cNvSpPr>
          <p:nvPr/>
        </p:nvSpPr>
        <p:spPr bwMode="auto">
          <a:xfrm>
            <a:off x="1153160" y="1617980"/>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488" name="Rectangle 16"/>
          <p:cNvSpPr>
            <a:spLocks noChangeArrowheads="1"/>
          </p:cNvSpPr>
          <p:nvPr/>
        </p:nvSpPr>
        <p:spPr bwMode="auto">
          <a:xfrm>
            <a:off x="1153160" y="1617981"/>
            <a:ext cx="5701030" cy="1543050"/>
          </a:xfrm>
          <a:prstGeom prst="rect">
            <a:avLst/>
          </a:prstGeom>
          <a:noFill/>
          <a:ln w="7938">
            <a:solidFill>
              <a:srgbClr val="808080"/>
            </a:solidFill>
            <a:miter lim="800000"/>
            <a:headEnd/>
            <a:tailEnd/>
          </a:ln>
        </p:spPr>
        <p:txBody>
          <a:bodyPr lIns="73152" tIns="36576" rIns="73152" bIns="36576"/>
          <a:lstStyle/>
          <a:p>
            <a:endParaRPr lang="en-US"/>
          </a:p>
        </p:txBody>
      </p:sp>
      <p:sp>
        <p:nvSpPr>
          <p:cNvPr id="1769489" name="Rectangle 17"/>
          <p:cNvSpPr>
            <a:spLocks noChangeArrowheads="1"/>
          </p:cNvSpPr>
          <p:nvPr/>
        </p:nvSpPr>
        <p:spPr bwMode="auto">
          <a:xfrm>
            <a:off x="1362711" y="2167891"/>
            <a:ext cx="287020" cy="993140"/>
          </a:xfrm>
          <a:prstGeom prst="rect">
            <a:avLst/>
          </a:prstGeom>
          <a:solidFill>
            <a:srgbClr val="9999FF"/>
          </a:solidFill>
          <a:ln w="7938">
            <a:solidFill>
              <a:srgbClr val="000000"/>
            </a:solidFill>
            <a:miter lim="800000"/>
            <a:headEnd/>
            <a:tailEnd/>
          </a:ln>
        </p:spPr>
        <p:txBody>
          <a:bodyPr lIns="73152" tIns="36576" rIns="73152" bIns="36576"/>
          <a:lstStyle/>
          <a:p>
            <a:endParaRPr lang="en-US"/>
          </a:p>
        </p:txBody>
      </p:sp>
      <p:sp>
        <p:nvSpPr>
          <p:cNvPr id="1769490" name="Rectangle 18"/>
          <p:cNvSpPr>
            <a:spLocks noChangeArrowheads="1"/>
          </p:cNvSpPr>
          <p:nvPr/>
        </p:nvSpPr>
        <p:spPr bwMode="auto">
          <a:xfrm>
            <a:off x="2075181" y="2366011"/>
            <a:ext cx="288290" cy="795020"/>
          </a:xfrm>
          <a:prstGeom prst="rect">
            <a:avLst/>
          </a:prstGeom>
          <a:solidFill>
            <a:srgbClr val="FF0000"/>
          </a:solidFill>
          <a:ln w="7938">
            <a:solidFill>
              <a:srgbClr val="000000"/>
            </a:solidFill>
            <a:miter lim="800000"/>
            <a:headEnd/>
            <a:tailEnd/>
          </a:ln>
        </p:spPr>
        <p:txBody>
          <a:bodyPr lIns="73152" tIns="36576" rIns="73152" bIns="36576"/>
          <a:lstStyle/>
          <a:p>
            <a:endParaRPr lang="en-US"/>
          </a:p>
        </p:txBody>
      </p:sp>
      <p:sp>
        <p:nvSpPr>
          <p:cNvPr id="1769491" name="Rectangle 19"/>
          <p:cNvSpPr>
            <a:spLocks noChangeArrowheads="1"/>
          </p:cNvSpPr>
          <p:nvPr/>
        </p:nvSpPr>
        <p:spPr bwMode="auto">
          <a:xfrm>
            <a:off x="2787650" y="2162811"/>
            <a:ext cx="288290" cy="998220"/>
          </a:xfrm>
          <a:prstGeom prst="rect">
            <a:avLst/>
          </a:prstGeom>
          <a:solidFill>
            <a:srgbClr val="9999FF"/>
          </a:solidFill>
          <a:ln w="7938">
            <a:solidFill>
              <a:srgbClr val="000000"/>
            </a:solidFill>
            <a:miter lim="800000"/>
            <a:headEnd/>
            <a:tailEnd/>
          </a:ln>
        </p:spPr>
        <p:txBody>
          <a:bodyPr lIns="73152" tIns="36576" rIns="73152" bIns="36576"/>
          <a:lstStyle/>
          <a:p>
            <a:endParaRPr lang="en-US"/>
          </a:p>
        </p:txBody>
      </p:sp>
      <p:sp>
        <p:nvSpPr>
          <p:cNvPr id="1769492" name="Rectangle 20"/>
          <p:cNvSpPr>
            <a:spLocks noChangeArrowheads="1"/>
          </p:cNvSpPr>
          <p:nvPr/>
        </p:nvSpPr>
        <p:spPr bwMode="auto">
          <a:xfrm>
            <a:off x="3500121" y="2700021"/>
            <a:ext cx="288290" cy="461010"/>
          </a:xfrm>
          <a:prstGeom prst="rect">
            <a:avLst/>
          </a:prstGeom>
          <a:solidFill>
            <a:srgbClr val="FF0000"/>
          </a:solidFill>
          <a:ln w="7938">
            <a:solidFill>
              <a:srgbClr val="000000"/>
            </a:solidFill>
            <a:miter lim="800000"/>
            <a:headEnd/>
            <a:tailEnd/>
          </a:ln>
        </p:spPr>
        <p:txBody>
          <a:bodyPr lIns="73152" tIns="36576" rIns="73152" bIns="36576"/>
          <a:lstStyle/>
          <a:p>
            <a:endParaRPr lang="en-US"/>
          </a:p>
        </p:txBody>
      </p:sp>
      <p:sp>
        <p:nvSpPr>
          <p:cNvPr id="1769493" name="Rectangle 21"/>
          <p:cNvSpPr>
            <a:spLocks noChangeArrowheads="1"/>
          </p:cNvSpPr>
          <p:nvPr/>
        </p:nvSpPr>
        <p:spPr bwMode="auto">
          <a:xfrm>
            <a:off x="4212590" y="2042160"/>
            <a:ext cx="288290" cy="1118870"/>
          </a:xfrm>
          <a:prstGeom prst="rect">
            <a:avLst/>
          </a:prstGeom>
          <a:solidFill>
            <a:srgbClr val="9999FF"/>
          </a:solidFill>
          <a:ln w="7938">
            <a:solidFill>
              <a:srgbClr val="000000"/>
            </a:solidFill>
            <a:miter lim="800000"/>
            <a:headEnd/>
            <a:tailEnd/>
          </a:ln>
        </p:spPr>
        <p:txBody>
          <a:bodyPr lIns="73152" tIns="36576" rIns="73152" bIns="36576"/>
          <a:lstStyle/>
          <a:p>
            <a:endParaRPr lang="en-US"/>
          </a:p>
        </p:txBody>
      </p:sp>
      <p:sp>
        <p:nvSpPr>
          <p:cNvPr id="1769494" name="Rectangle 22"/>
          <p:cNvSpPr>
            <a:spLocks noChangeArrowheads="1"/>
          </p:cNvSpPr>
          <p:nvPr/>
        </p:nvSpPr>
        <p:spPr bwMode="auto">
          <a:xfrm>
            <a:off x="4925061" y="2329181"/>
            <a:ext cx="288290" cy="831850"/>
          </a:xfrm>
          <a:prstGeom prst="rect">
            <a:avLst/>
          </a:prstGeom>
          <a:solidFill>
            <a:srgbClr val="FF0000"/>
          </a:solidFill>
          <a:ln w="7938">
            <a:solidFill>
              <a:srgbClr val="000000"/>
            </a:solidFill>
            <a:miter lim="800000"/>
            <a:headEnd/>
            <a:tailEnd/>
          </a:ln>
        </p:spPr>
        <p:txBody>
          <a:bodyPr lIns="73152" tIns="36576" rIns="73152" bIns="36576"/>
          <a:lstStyle/>
          <a:p>
            <a:endParaRPr lang="en-US"/>
          </a:p>
        </p:txBody>
      </p:sp>
      <p:sp>
        <p:nvSpPr>
          <p:cNvPr id="1769495" name="Rectangle 23"/>
          <p:cNvSpPr>
            <a:spLocks noChangeArrowheads="1"/>
          </p:cNvSpPr>
          <p:nvPr/>
        </p:nvSpPr>
        <p:spPr bwMode="auto">
          <a:xfrm>
            <a:off x="5638800" y="1898651"/>
            <a:ext cx="287020" cy="1262380"/>
          </a:xfrm>
          <a:prstGeom prst="rect">
            <a:avLst/>
          </a:prstGeom>
          <a:solidFill>
            <a:srgbClr val="9999FF"/>
          </a:solidFill>
          <a:ln w="7938">
            <a:solidFill>
              <a:srgbClr val="000000"/>
            </a:solidFill>
            <a:miter lim="800000"/>
            <a:headEnd/>
            <a:tailEnd/>
          </a:ln>
        </p:spPr>
        <p:txBody>
          <a:bodyPr lIns="73152" tIns="36576" rIns="73152" bIns="36576"/>
          <a:lstStyle/>
          <a:p>
            <a:endParaRPr lang="en-US"/>
          </a:p>
        </p:txBody>
      </p:sp>
      <p:sp>
        <p:nvSpPr>
          <p:cNvPr id="1769496" name="Rectangle 24"/>
          <p:cNvSpPr>
            <a:spLocks noChangeArrowheads="1"/>
          </p:cNvSpPr>
          <p:nvPr/>
        </p:nvSpPr>
        <p:spPr bwMode="auto">
          <a:xfrm>
            <a:off x="6351271" y="2593341"/>
            <a:ext cx="287020" cy="567690"/>
          </a:xfrm>
          <a:prstGeom prst="rect">
            <a:avLst/>
          </a:prstGeom>
          <a:solidFill>
            <a:srgbClr val="FF0000"/>
          </a:solidFill>
          <a:ln w="7938">
            <a:solidFill>
              <a:srgbClr val="000000"/>
            </a:solidFill>
            <a:miter lim="800000"/>
            <a:headEnd/>
            <a:tailEnd/>
          </a:ln>
        </p:spPr>
        <p:txBody>
          <a:bodyPr lIns="73152" tIns="36576" rIns="73152" bIns="36576"/>
          <a:lstStyle/>
          <a:p>
            <a:endParaRPr lang="en-US"/>
          </a:p>
        </p:txBody>
      </p:sp>
      <p:sp>
        <p:nvSpPr>
          <p:cNvPr id="1769497" name="Line 25"/>
          <p:cNvSpPr>
            <a:spLocks noChangeShapeType="1"/>
          </p:cNvSpPr>
          <p:nvPr/>
        </p:nvSpPr>
        <p:spPr bwMode="auto">
          <a:xfrm>
            <a:off x="1153160" y="1617981"/>
            <a:ext cx="1270" cy="1543050"/>
          </a:xfrm>
          <a:prstGeom prst="line">
            <a:avLst/>
          </a:prstGeom>
          <a:noFill/>
          <a:ln w="0">
            <a:solidFill>
              <a:srgbClr val="000000"/>
            </a:solidFill>
            <a:round/>
            <a:headEnd/>
            <a:tailEnd/>
          </a:ln>
        </p:spPr>
        <p:txBody>
          <a:bodyPr lIns="73152" tIns="36576" rIns="73152" bIns="36576"/>
          <a:lstStyle/>
          <a:p>
            <a:endParaRPr lang="en-US"/>
          </a:p>
        </p:txBody>
      </p:sp>
      <p:sp>
        <p:nvSpPr>
          <p:cNvPr id="1769498" name="Line 26"/>
          <p:cNvSpPr>
            <a:spLocks noChangeShapeType="1"/>
          </p:cNvSpPr>
          <p:nvPr/>
        </p:nvSpPr>
        <p:spPr bwMode="auto">
          <a:xfrm>
            <a:off x="1111251" y="3161031"/>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499" name="Line 27"/>
          <p:cNvSpPr>
            <a:spLocks noChangeShapeType="1"/>
          </p:cNvSpPr>
          <p:nvPr/>
        </p:nvSpPr>
        <p:spPr bwMode="auto">
          <a:xfrm>
            <a:off x="1111251" y="298704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0" name="Line 28"/>
          <p:cNvSpPr>
            <a:spLocks noChangeShapeType="1"/>
          </p:cNvSpPr>
          <p:nvPr/>
        </p:nvSpPr>
        <p:spPr bwMode="auto">
          <a:xfrm>
            <a:off x="1111251" y="281940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1" name="Line 29"/>
          <p:cNvSpPr>
            <a:spLocks noChangeShapeType="1"/>
          </p:cNvSpPr>
          <p:nvPr/>
        </p:nvSpPr>
        <p:spPr bwMode="auto">
          <a:xfrm>
            <a:off x="1111251" y="264668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2" name="Line 30"/>
          <p:cNvSpPr>
            <a:spLocks noChangeShapeType="1"/>
          </p:cNvSpPr>
          <p:nvPr/>
        </p:nvSpPr>
        <p:spPr bwMode="auto">
          <a:xfrm>
            <a:off x="1111251" y="2472691"/>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3" name="Line 31"/>
          <p:cNvSpPr>
            <a:spLocks noChangeShapeType="1"/>
          </p:cNvSpPr>
          <p:nvPr/>
        </p:nvSpPr>
        <p:spPr bwMode="auto">
          <a:xfrm>
            <a:off x="1111251" y="230632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4" name="Line 32"/>
          <p:cNvSpPr>
            <a:spLocks noChangeShapeType="1"/>
          </p:cNvSpPr>
          <p:nvPr/>
        </p:nvSpPr>
        <p:spPr bwMode="auto">
          <a:xfrm>
            <a:off x="1111251" y="2132331"/>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5" name="Line 33"/>
          <p:cNvSpPr>
            <a:spLocks noChangeShapeType="1"/>
          </p:cNvSpPr>
          <p:nvPr/>
        </p:nvSpPr>
        <p:spPr bwMode="auto">
          <a:xfrm>
            <a:off x="1111251" y="195834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6" name="Line 34"/>
          <p:cNvSpPr>
            <a:spLocks noChangeShapeType="1"/>
          </p:cNvSpPr>
          <p:nvPr/>
        </p:nvSpPr>
        <p:spPr bwMode="auto">
          <a:xfrm>
            <a:off x="1111251" y="1791971"/>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7" name="Line 35"/>
          <p:cNvSpPr>
            <a:spLocks noChangeShapeType="1"/>
          </p:cNvSpPr>
          <p:nvPr/>
        </p:nvSpPr>
        <p:spPr bwMode="auto">
          <a:xfrm>
            <a:off x="1111251" y="1617980"/>
            <a:ext cx="41910" cy="1270"/>
          </a:xfrm>
          <a:prstGeom prst="line">
            <a:avLst/>
          </a:prstGeom>
          <a:noFill/>
          <a:ln w="0">
            <a:solidFill>
              <a:srgbClr val="000000"/>
            </a:solidFill>
            <a:round/>
            <a:headEnd/>
            <a:tailEnd/>
          </a:ln>
        </p:spPr>
        <p:txBody>
          <a:bodyPr lIns="73152" tIns="36576" rIns="73152" bIns="36576"/>
          <a:lstStyle/>
          <a:p>
            <a:endParaRPr lang="en-US"/>
          </a:p>
        </p:txBody>
      </p:sp>
      <p:sp>
        <p:nvSpPr>
          <p:cNvPr id="1769508" name="Line 36"/>
          <p:cNvSpPr>
            <a:spLocks noChangeShapeType="1"/>
          </p:cNvSpPr>
          <p:nvPr/>
        </p:nvSpPr>
        <p:spPr bwMode="auto">
          <a:xfrm>
            <a:off x="1153160" y="3161031"/>
            <a:ext cx="5701030" cy="1270"/>
          </a:xfrm>
          <a:prstGeom prst="line">
            <a:avLst/>
          </a:prstGeom>
          <a:noFill/>
          <a:ln w="0">
            <a:solidFill>
              <a:srgbClr val="000000"/>
            </a:solidFill>
            <a:round/>
            <a:headEnd/>
            <a:tailEnd/>
          </a:ln>
        </p:spPr>
        <p:txBody>
          <a:bodyPr lIns="73152" tIns="36576" rIns="73152" bIns="36576"/>
          <a:lstStyle/>
          <a:p>
            <a:endParaRPr lang="en-US"/>
          </a:p>
        </p:txBody>
      </p:sp>
      <p:sp>
        <p:nvSpPr>
          <p:cNvPr id="1769509" name="Line 37"/>
          <p:cNvSpPr>
            <a:spLocks noChangeShapeType="1"/>
          </p:cNvSpPr>
          <p:nvPr/>
        </p:nvSpPr>
        <p:spPr bwMode="auto">
          <a:xfrm flipV="1">
            <a:off x="1153160"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0" name="Line 38"/>
          <p:cNvSpPr>
            <a:spLocks noChangeShapeType="1"/>
          </p:cNvSpPr>
          <p:nvPr/>
        </p:nvSpPr>
        <p:spPr bwMode="auto">
          <a:xfrm flipV="1">
            <a:off x="1865631"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1" name="Line 39"/>
          <p:cNvSpPr>
            <a:spLocks noChangeShapeType="1"/>
          </p:cNvSpPr>
          <p:nvPr/>
        </p:nvSpPr>
        <p:spPr bwMode="auto">
          <a:xfrm flipV="1">
            <a:off x="2578100"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2" name="Line 40"/>
          <p:cNvSpPr>
            <a:spLocks noChangeShapeType="1"/>
          </p:cNvSpPr>
          <p:nvPr/>
        </p:nvSpPr>
        <p:spPr bwMode="auto">
          <a:xfrm flipV="1">
            <a:off x="3290571"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3" name="Line 41"/>
          <p:cNvSpPr>
            <a:spLocks noChangeShapeType="1"/>
          </p:cNvSpPr>
          <p:nvPr/>
        </p:nvSpPr>
        <p:spPr bwMode="auto">
          <a:xfrm flipV="1">
            <a:off x="4003040"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4" name="Line 42"/>
          <p:cNvSpPr>
            <a:spLocks noChangeShapeType="1"/>
          </p:cNvSpPr>
          <p:nvPr/>
        </p:nvSpPr>
        <p:spPr bwMode="auto">
          <a:xfrm flipV="1">
            <a:off x="4715511"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5" name="Line 43"/>
          <p:cNvSpPr>
            <a:spLocks noChangeShapeType="1"/>
          </p:cNvSpPr>
          <p:nvPr/>
        </p:nvSpPr>
        <p:spPr bwMode="auto">
          <a:xfrm flipV="1">
            <a:off x="5429251"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6" name="Line 44"/>
          <p:cNvSpPr>
            <a:spLocks noChangeShapeType="1"/>
          </p:cNvSpPr>
          <p:nvPr/>
        </p:nvSpPr>
        <p:spPr bwMode="auto">
          <a:xfrm flipV="1">
            <a:off x="6141720"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7" name="Line 45"/>
          <p:cNvSpPr>
            <a:spLocks noChangeShapeType="1"/>
          </p:cNvSpPr>
          <p:nvPr/>
        </p:nvSpPr>
        <p:spPr bwMode="auto">
          <a:xfrm flipV="1">
            <a:off x="6854191" y="3161031"/>
            <a:ext cx="1270" cy="41910"/>
          </a:xfrm>
          <a:prstGeom prst="line">
            <a:avLst/>
          </a:prstGeom>
          <a:noFill/>
          <a:ln w="0">
            <a:solidFill>
              <a:srgbClr val="000000"/>
            </a:solidFill>
            <a:round/>
            <a:headEnd/>
            <a:tailEnd/>
          </a:ln>
        </p:spPr>
        <p:txBody>
          <a:bodyPr lIns="73152" tIns="36576" rIns="73152" bIns="36576"/>
          <a:lstStyle/>
          <a:p>
            <a:endParaRPr lang="en-US"/>
          </a:p>
        </p:txBody>
      </p:sp>
      <p:sp>
        <p:nvSpPr>
          <p:cNvPr id="1769518" name="Rectangle 46"/>
          <p:cNvSpPr>
            <a:spLocks noChangeArrowheads="1"/>
          </p:cNvSpPr>
          <p:nvPr/>
        </p:nvSpPr>
        <p:spPr bwMode="auto">
          <a:xfrm>
            <a:off x="1333501" y="1964691"/>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0.578</a:t>
            </a:r>
            <a:endParaRPr lang="en-US" sz="1400" dirty="0">
              <a:latin typeface="Arial" charset="0"/>
            </a:endParaRPr>
          </a:p>
        </p:txBody>
      </p:sp>
      <p:sp>
        <p:nvSpPr>
          <p:cNvPr id="1769519" name="Rectangle 47"/>
          <p:cNvSpPr>
            <a:spLocks noChangeArrowheads="1"/>
          </p:cNvSpPr>
          <p:nvPr/>
        </p:nvSpPr>
        <p:spPr bwMode="auto">
          <a:xfrm>
            <a:off x="2045970" y="2162811"/>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0.464</a:t>
            </a:r>
            <a:endParaRPr lang="en-US" sz="1400" dirty="0">
              <a:latin typeface="Arial" charset="0"/>
            </a:endParaRPr>
          </a:p>
        </p:txBody>
      </p:sp>
      <p:sp>
        <p:nvSpPr>
          <p:cNvPr id="1769520" name="Rectangle 48"/>
          <p:cNvSpPr>
            <a:spLocks noChangeArrowheads="1"/>
          </p:cNvSpPr>
          <p:nvPr/>
        </p:nvSpPr>
        <p:spPr bwMode="auto">
          <a:xfrm>
            <a:off x="2758441" y="1958340"/>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0.581</a:t>
            </a:r>
            <a:endParaRPr lang="en-US" sz="1400" dirty="0">
              <a:latin typeface="Arial" charset="0"/>
            </a:endParaRPr>
          </a:p>
        </p:txBody>
      </p:sp>
      <p:sp>
        <p:nvSpPr>
          <p:cNvPr id="1769521" name="Rectangle 49"/>
          <p:cNvSpPr>
            <a:spLocks noChangeArrowheads="1"/>
          </p:cNvSpPr>
          <p:nvPr/>
        </p:nvSpPr>
        <p:spPr bwMode="auto">
          <a:xfrm>
            <a:off x="3470910" y="2496820"/>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0.269</a:t>
            </a:r>
            <a:endParaRPr lang="en-US" sz="1400" dirty="0">
              <a:latin typeface="Arial" charset="0"/>
            </a:endParaRPr>
          </a:p>
        </p:txBody>
      </p:sp>
      <p:sp>
        <p:nvSpPr>
          <p:cNvPr id="1769522" name="Rectangle 50"/>
          <p:cNvSpPr>
            <a:spLocks noChangeArrowheads="1"/>
          </p:cNvSpPr>
          <p:nvPr/>
        </p:nvSpPr>
        <p:spPr bwMode="auto">
          <a:xfrm>
            <a:off x="4183381" y="1838960"/>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0.654</a:t>
            </a:r>
            <a:endParaRPr lang="en-US" sz="1400" dirty="0">
              <a:latin typeface="Arial" charset="0"/>
            </a:endParaRPr>
          </a:p>
        </p:txBody>
      </p:sp>
      <p:sp>
        <p:nvSpPr>
          <p:cNvPr id="1769523" name="Rectangle 51"/>
          <p:cNvSpPr>
            <a:spLocks noChangeArrowheads="1"/>
          </p:cNvSpPr>
          <p:nvPr/>
        </p:nvSpPr>
        <p:spPr bwMode="auto">
          <a:xfrm>
            <a:off x="4895850" y="2125980"/>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0.486</a:t>
            </a:r>
            <a:endParaRPr lang="en-US" sz="1400" dirty="0">
              <a:latin typeface="Arial" charset="0"/>
            </a:endParaRPr>
          </a:p>
        </p:txBody>
      </p:sp>
      <p:sp>
        <p:nvSpPr>
          <p:cNvPr id="1769524" name="Rectangle 52"/>
          <p:cNvSpPr>
            <a:spLocks noChangeArrowheads="1"/>
          </p:cNvSpPr>
          <p:nvPr/>
        </p:nvSpPr>
        <p:spPr bwMode="auto">
          <a:xfrm>
            <a:off x="5608321" y="1695451"/>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0.736</a:t>
            </a:r>
            <a:endParaRPr lang="en-US" sz="1400" dirty="0">
              <a:latin typeface="Arial" charset="0"/>
            </a:endParaRPr>
          </a:p>
        </p:txBody>
      </p:sp>
      <p:sp>
        <p:nvSpPr>
          <p:cNvPr id="1769525" name="Rectangle 53"/>
          <p:cNvSpPr>
            <a:spLocks noChangeArrowheads="1"/>
          </p:cNvSpPr>
          <p:nvPr/>
        </p:nvSpPr>
        <p:spPr bwMode="auto">
          <a:xfrm>
            <a:off x="6320790" y="2388871"/>
            <a:ext cx="35433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0.331</a:t>
            </a:r>
            <a:endParaRPr lang="en-US" sz="1400" dirty="0">
              <a:latin typeface="Arial" charset="0"/>
            </a:endParaRPr>
          </a:p>
        </p:txBody>
      </p:sp>
      <p:sp>
        <p:nvSpPr>
          <p:cNvPr id="1769526" name="Rectangle 54"/>
          <p:cNvSpPr>
            <a:spLocks noChangeArrowheads="1"/>
          </p:cNvSpPr>
          <p:nvPr/>
        </p:nvSpPr>
        <p:spPr bwMode="auto">
          <a:xfrm>
            <a:off x="967740" y="3088640"/>
            <a:ext cx="7874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a:t>
            </a:r>
            <a:endParaRPr lang="en-US" sz="1400" dirty="0">
              <a:latin typeface="Arial" charset="0"/>
            </a:endParaRPr>
          </a:p>
        </p:txBody>
      </p:sp>
      <p:sp>
        <p:nvSpPr>
          <p:cNvPr id="1769527" name="Rectangle 55"/>
          <p:cNvSpPr>
            <a:spLocks noChangeArrowheads="1"/>
          </p:cNvSpPr>
          <p:nvPr/>
        </p:nvSpPr>
        <p:spPr bwMode="auto">
          <a:xfrm>
            <a:off x="853441" y="291592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0.1</a:t>
            </a:r>
            <a:endParaRPr lang="en-US" sz="1400" dirty="0">
              <a:latin typeface="Arial" charset="0"/>
            </a:endParaRPr>
          </a:p>
        </p:txBody>
      </p:sp>
      <p:sp>
        <p:nvSpPr>
          <p:cNvPr id="1769528" name="Rectangle 56"/>
          <p:cNvSpPr>
            <a:spLocks noChangeArrowheads="1"/>
          </p:cNvSpPr>
          <p:nvPr/>
        </p:nvSpPr>
        <p:spPr bwMode="auto">
          <a:xfrm>
            <a:off x="853441" y="274828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0.2</a:t>
            </a:r>
            <a:endParaRPr lang="en-US" sz="1400" dirty="0">
              <a:latin typeface="Arial" charset="0"/>
            </a:endParaRPr>
          </a:p>
        </p:txBody>
      </p:sp>
      <p:sp>
        <p:nvSpPr>
          <p:cNvPr id="1769529" name="Rectangle 57"/>
          <p:cNvSpPr>
            <a:spLocks noChangeArrowheads="1"/>
          </p:cNvSpPr>
          <p:nvPr/>
        </p:nvSpPr>
        <p:spPr bwMode="auto">
          <a:xfrm>
            <a:off x="853441" y="2574291"/>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0.3</a:t>
            </a:r>
            <a:endParaRPr lang="en-US" sz="1400" dirty="0">
              <a:latin typeface="Arial" charset="0"/>
            </a:endParaRPr>
          </a:p>
        </p:txBody>
      </p:sp>
      <p:sp>
        <p:nvSpPr>
          <p:cNvPr id="1769530" name="Rectangle 58"/>
          <p:cNvSpPr>
            <a:spLocks noChangeArrowheads="1"/>
          </p:cNvSpPr>
          <p:nvPr/>
        </p:nvSpPr>
        <p:spPr bwMode="auto">
          <a:xfrm>
            <a:off x="853441" y="2401571"/>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0.4</a:t>
            </a:r>
            <a:endParaRPr lang="en-US" sz="1400" dirty="0">
              <a:latin typeface="Arial" charset="0"/>
            </a:endParaRPr>
          </a:p>
        </p:txBody>
      </p:sp>
      <p:sp>
        <p:nvSpPr>
          <p:cNvPr id="1769531" name="Rectangle 59"/>
          <p:cNvSpPr>
            <a:spLocks noChangeArrowheads="1"/>
          </p:cNvSpPr>
          <p:nvPr/>
        </p:nvSpPr>
        <p:spPr bwMode="auto">
          <a:xfrm>
            <a:off x="853441" y="2233931"/>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0.5</a:t>
            </a:r>
            <a:endParaRPr lang="en-US" sz="1400" dirty="0">
              <a:latin typeface="Arial" charset="0"/>
            </a:endParaRPr>
          </a:p>
        </p:txBody>
      </p:sp>
      <p:sp>
        <p:nvSpPr>
          <p:cNvPr id="1769532" name="Rectangle 60"/>
          <p:cNvSpPr>
            <a:spLocks noChangeArrowheads="1"/>
          </p:cNvSpPr>
          <p:nvPr/>
        </p:nvSpPr>
        <p:spPr bwMode="auto">
          <a:xfrm>
            <a:off x="853441" y="205994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0.6</a:t>
            </a:r>
            <a:endParaRPr lang="en-US" sz="1400" dirty="0">
              <a:latin typeface="Arial" charset="0"/>
            </a:endParaRPr>
          </a:p>
        </p:txBody>
      </p:sp>
      <p:sp>
        <p:nvSpPr>
          <p:cNvPr id="1769533" name="Rectangle 61"/>
          <p:cNvSpPr>
            <a:spLocks noChangeArrowheads="1"/>
          </p:cNvSpPr>
          <p:nvPr/>
        </p:nvSpPr>
        <p:spPr bwMode="auto">
          <a:xfrm>
            <a:off x="853441" y="188722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0.7</a:t>
            </a:r>
            <a:endParaRPr lang="en-US" sz="1400" dirty="0">
              <a:latin typeface="Arial" charset="0"/>
            </a:endParaRPr>
          </a:p>
        </p:txBody>
      </p:sp>
      <p:sp>
        <p:nvSpPr>
          <p:cNvPr id="1769534" name="Rectangle 62"/>
          <p:cNvSpPr>
            <a:spLocks noChangeArrowheads="1"/>
          </p:cNvSpPr>
          <p:nvPr/>
        </p:nvSpPr>
        <p:spPr bwMode="auto">
          <a:xfrm>
            <a:off x="853441" y="171958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0.8</a:t>
            </a:r>
            <a:endParaRPr lang="en-US" sz="1400" dirty="0">
              <a:latin typeface="Arial" charset="0"/>
            </a:endParaRPr>
          </a:p>
        </p:txBody>
      </p:sp>
      <p:sp>
        <p:nvSpPr>
          <p:cNvPr id="1769535" name="Rectangle 63"/>
          <p:cNvSpPr>
            <a:spLocks noChangeArrowheads="1"/>
          </p:cNvSpPr>
          <p:nvPr/>
        </p:nvSpPr>
        <p:spPr bwMode="auto">
          <a:xfrm>
            <a:off x="853441" y="1546860"/>
            <a:ext cx="19685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0.9</a:t>
            </a:r>
            <a:endParaRPr lang="en-US" sz="1400" dirty="0">
              <a:latin typeface="Arial" charset="0"/>
            </a:endParaRPr>
          </a:p>
        </p:txBody>
      </p:sp>
      <p:sp>
        <p:nvSpPr>
          <p:cNvPr id="1769536" name="Rectangle 64"/>
          <p:cNvSpPr>
            <a:spLocks noChangeArrowheads="1"/>
          </p:cNvSpPr>
          <p:nvPr/>
        </p:nvSpPr>
        <p:spPr bwMode="auto">
          <a:xfrm>
            <a:off x="1404620" y="3286760"/>
            <a:ext cx="22860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QM</a:t>
            </a:r>
            <a:endParaRPr lang="en-US" sz="1400" dirty="0">
              <a:latin typeface="Arial" charset="0"/>
            </a:endParaRPr>
          </a:p>
        </p:txBody>
      </p:sp>
      <p:sp>
        <p:nvSpPr>
          <p:cNvPr id="1769537" name="Rectangle 65"/>
          <p:cNvSpPr>
            <a:spLocks noChangeArrowheads="1"/>
          </p:cNvSpPr>
          <p:nvPr/>
        </p:nvSpPr>
        <p:spPr bwMode="auto">
          <a:xfrm>
            <a:off x="2134870" y="3286760"/>
            <a:ext cx="1816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RL</a:t>
            </a:r>
            <a:endParaRPr lang="en-US" sz="1400" dirty="0">
              <a:latin typeface="Arial" charset="0"/>
            </a:endParaRPr>
          </a:p>
        </p:txBody>
      </p:sp>
      <p:sp>
        <p:nvSpPr>
          <p:cNvPr id="1769538" name="Rectangle 66"/>
          <p:cNvSpPr>
            <a:spLocks noChangeArrowheads="1"/>
          </p:cNvSpPr>
          <p:nvPr/>
        </p:nvSpPr>
        <p:spPr bwMode="auto">
          <a:xfrm>
            <a:off x="2829560" y="3286760"/>
            <a:ext cx="22860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QM</a:t>
            </a:r>
            <a:endParaRPr lang="en-US" sz="1400" dirty="0">
              <a:latin typeface="Arial" charset="0"/>
            </a:endParaRPr>
          </a:p>
        </p:txBody>
      </p:sp>
      <p:sp>
        <p:nvSpPr>
          <p:cNvPr id="1769539" name="Rectangle 67"/>
          <p:cNvSpPr>
            <a:spLocks noChangeArrowheads="1"/>
          </p:cNvSpPr>
          <p:nvPr/>
        </p:nvSpPr>
        <p:spPr bwMode="auto">
          <a:xfrm>
            <a:off x="3561081" y="3286760"/>
            <a:ext cx="1816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RL</a:t>
            </a:r>
            <a:endParaRPr lang="en-US" sz="1400" dirty="0">
              <a:latin typeface="Arial" charset="0"/>
            </a:endParaRPr>
          </a:p>
        </p:txBody>
      </p:sp>
      <p:sp>
        <p:nvSpPr>
          <p:cNvPr id="1769540" name="Rectangle 68"/>
          <p:cNvSpPr>
            <a:spLocks noChangeArrowheads="1"/>
          </p:cNvSpPr>
          <p:nvPr/>
        </p:nvSpPr>
        <p:spPr bwMode="auto">
          <a:xfrm>
            <a:off x="4254500" y="3286760"/>
            <a:ext cx="22860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QM</a:t>
            </a:r>
            <a:endParaRPr lang="en-US" sz="1400" dirty="0">
              <a:latin typeface="Arial" charset="0"/>
            </a:endParaRPr>
          </a:p>
        </p:txBody>
      </p:sp>
      <p:sp>
        <p:nvSpPr>
          <p:cNvPr id="1769541" name="Rectangle 69"/>
          <p:cNvSpPr>
            <a:spLocks noChangeArrowheads="1"/>
          </p:cNvSpPr>
          <p:nvPr/>
        </p:nvSpPr>
        <p:spPr bwMode="auto">
          <a:xfrm>
            <a:off x="4986021" y="3286760"/>
            <a:ext cx="1816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RL</a:t>
            </a:r>
            <a:endParaRPr lang="en-US" sz="1400" dirty="0">
              <a:latin typeface="Arial" charset="0"/>
            </a:endParaRPr>
          </a:p>
        </p:txBody>
      </p:sp>
      <p:sp>
        <p:nvSpPr>
          <p:cNvPr id="1769542" name="Rectangle 70"/>
          <p:cNvSpPr>
            <a:spLocks noChangeArrowheads="1"/>
          </p:cNvSpPr>
          <p:nvPr/>
        </p:nvSpPr>
        <p:spPr bwMode="auto">
          <a:xfrm>
            <a:off x="5680710" y="3286760"/>
            <a:ext cx="22860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QM</a:t>
            </a:r>
            <a:endParaRPr lang="en-US" sz="1400" dirty="0">
              <a:latin typeface="Arial" charset="0"/>
            </a:endParaRPr>
          </a:p>
        </p:txBody>
      </p:sp>
      <p:sp>
        <p:nvSpPr>
          <p:cNvPr id="1769543" name="Rectangle 71"/>
          <p:cNvSpPr>
            <a:spLocks noChangeArrowheads="1"/>
          </p:cNvSpPr>
          <p:nvPr/>
        </p:nvSpPr>
        <p:spPr bwMode="auto">
          <a:xfrm>
            <a:off x="6410961" y="3286760"/>
            <a:ext cx="1816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RL</a:t>
            </a:r>
            <a:endParaRPr lang="en-US" sz="1400" dirty="0">
              <a:latin typeface="Arial" charset="0"/>
            </a:endParaRPr>
          </a:p>
        </p:txBody>
      </p:sp>
      <p:sp>
        <p:nvSpPr>
          <p:cNvPr id="1769544" name="Rectangle 72"/>
          <p:cNvSpPr>
            <a:spLocks noChangeArrowheads="1"/>
          </p:cNvSpPr>
          <p:nvPr/>
        </p:nvSpPr>
        <p:spPr bwMode="auto">
          <a:xfrm>
            <a:off x="1615440" y="3561080"/>
            <a:ext cx="5245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Delay=0</a:t>
            </a:r>
            <a:endParaRPr lang="en-US" sz="1400" dirty="0">
              <a:latin typeface="Arial" charset="0"/>
            </a:endParaRPr>
          </a:p>
        </p:txBody>
      </p:sp>
      <p:sp>
        <p:nvSpPr>
          <p:cNvPr id="1769545" name="Rectangle 73"/>
          <p:cNvSpPr>
            <a:spLocks noChangeArrowheads="1"/>
          </p:cNvSpPr>
          <p:nvPr/>
        </p:nvSpPr>
        <p:spPr bwMode="auto">
          <a:xfrm>
            <a:off x="2987040" y="3561080"/>
            <a:ext cx="64262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Delay=4.5</a:t>
            </a:r>
            <a:endParaRPr lang="en-US" sz="1400" dirty="0">
              <a:latin typeface="Arial" charset="0"/>
            </a:endParaRPr>
          </a:p>
        </p:txBody>
      </p:sp>
      <p:sp>
        <p:nvSpPr>
          <p:cNvPr id="1769546" name="Rectangle 74"/>
          <p:cNvSpPr>
            <a:spLocks noChangeArrowheads="1"/>
          </p:cNvSpPr>
          <p:nvPr/>
        </p:nvSpPr>
        <p:spPr bwMode="auto">
          <a:xfrm>
            <a:off x="4450080" y="3561080"/>
            <a:ext cx="52451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Delay=0</a:t>
            </a:r>
            <a:endParaRPr lang="en-US" sz="1400" dirty="0">
              <a:latin typeface="Arial" charset="0"/>
            </a:endParaRPr>
          </a:p>
        </p:txBody>
      </p:sp>
      <p:sp>
        <p:nvSpPr>
          <p:cNvPr id="1769547" name="Rectangle 75"/>
          <p:cNvSpPr>
            <a:spLocks noChangeArrowheads="1"/>
          </p:cNvSpPr>
          <p:nvPr/>
        </p:nvSpPr>
        <p:spPr bwMode="auto">
          <a:xfrm>
            <a:off x="5829300" y="3561080"/>
            <a:ext cx="64262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Delay=4.5</a:t>
            </a:r>
            <a:endParaRPr lang="en-US" sz="1400" dirty="0">
              <a:latin typeface="Arial" charset="0"/>
            </a:endParaRPr>
          </a:p>
        </p:txBody>
      </p:sp>
      <p:sp>
        <p:nvSpPr>
          <p:cNvPr id="1769548" name="Rectangle 76"/>
          <p:cNvSpPr>
            <a:spLocks noChangeArrowheads="1"/>
          </p:cNvSpPr>
          <p:nvPr/>
        </p:nvSpPr>
        <p:spPr bwMode="auto">
          <a:xfrm>
            <a:off x="1661160" y="3836671"/>
            <a:ext cx="38608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Open </a:t>
            </a:r>
            <a:endParaRPr lang="en-US" sz="1400" dirty="0">
              <a:latin typeface="Arial" charset="0"/>
            </a:endParaRPr>
          </a:p>
        </p:txBody>
      </p:sp>
      <p:sp>
        <p:nvSpPr>
          <p:cNvPr id="1769549" name="Rectangle 77"/>
          <p:cNvSpPr>
            <a:spLocks noChangeArrowheads="1"/>
          </p:cNvSpPr>
          <p:nvPr/>
        </p:nvSpPr>
        <p:spPr bwMode="auto">
          <a:xfrm>
            <a:off x="3112770" y="3836671"/>
            <a:ext cx="38608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Open </a:t>
            </a:r>
            <a:endParaRPr lang="en-US" sz="1400" dirty="0">
              <a:latin typeface="Arial" charset="0"/>
            </a:endParaRPr>
          </a:p>
        </p:txBody>
      </p:sp>
      <p:sp>
        <p:nvSpPr>
          <p:cNvPr id="1769550" name="Rectangle 78"/>
          <p:cNvSpPr>
            <a:spLocks noChangeArrowheads="1"/>
          </p:cNvSpPr>
          <p:nvPr/>
        </p:nvSpPr>
        <p:spPr bwMode="auto">
          <a:xfrm>
            <a:off x="4491990" y="3836671"/>
            <a:ext cx="44196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Closed</a:t>
            </a:r>
            <a:endParaRPr lang="en-US" sz="1400" dirty="0">
              <a:latin typeface="Arial" charset="0"/>
            </a:endParaRPr>
          </a:p>
        </p:txBody>
      </p:sp>
      <p:sp>
        <p:nvSpPr>
          <p:cNvPr id="1769551" name="Rectangle 79"/>
          <p:cNvSpPr>
            <a:spLocks noChangeArrowheads="1"/>
          </p:cNvSpPr>
          <p:nvPr/>
        </p:nvSpPr>
        <p:spPr bwMode="auto">
          <a:xfrm>
            <a:off x="5924550" y="3836671"/>
            <a:ext cx="441960" cy="170180"/>
          </a:xfrm>
          <a:prstGeom prst="rect">
            <a:avLst/>
          </a:prstGeom>
          <a:noFill/>
          <a:ln w="9525">
            <a:noFill/>
            <a:miter lim="800000"/>
            <a:headEnd/>
            <a:tailEnd/>
          </a:ln>
        </p:spPr>
        <p:txBody>
          <a:bodyPr wrap="none" lIns="0" tIns="0" rIns="0" bIns="0">
            <a:spAutoFit/>
          </a:bodyPr>
          <a:lstStyle/>
          <a:p>
            <a:pPr algn="l"/>
            <a:r>
              <a:rPr lang="en-US" sz="1100" dirty="0">
                <a:solidFill>
                  <a:srgbClr val="000000"/>
                </a:solidFill>
                <a:latin typeface="Arial" charset="0"/>
              </a:rPr>
              <a:t>Closed</a:t>
            </a:r>
            <a:endParaRPr lang="en-US" sz="1400" dirty="0">
              <a:latin typeface="Arial" charset="0"/>
            </a:endParaRPr>
          </a:p>
        </p:txBody>
      </p:sp>
      <p:sp>
        <p:nvSpPr>
          <p:cNvPr id="1769552" name="Line 80"/>
          <p:cNvSpPr>
            <a:spLocks noChangeShapeType="1"/>
          </p:cNvSpPr>
          <p:nvPr/>
        </p:nvSpPr>
        <p:spPr bwMode="auto">
          <a:xfrm flipH="1">
            <a:off x="1154430" y="1645920"/>
            <a:ext cx="3810" cy="2352040"/>
          </a:xfrm>
          <a:prstGeom prst="line">
            <a:avLst/>
          </a:prstGeom>
          <a:noFill/>
          <a:ln w="28575">
            <a:solidFill>
              <a:srgbClr val="000000"/>
            </a:solidFill>
            <a:round/>
            <a:headEnd/>
            <a:tailEnd/>
          </a:ln>
        </p:spPr>
        <p:txBody>
          <a:bodyPr lIns="73152" tIns="36576" rIns="73152" bIns="36576"/>
          <a:lstStyle/>
          <a:p>
            <a:endParaRPr lang="en-US"/>
          </a:p>
        </p:txBody>
      </p:sp>
      <p:sp>
        <p:nvSpPr>
          <p:cNvPr id="1769553" name="Line 81"/>
          <p:cNvSpPr>
            <a:spLocks noChangeShapeType="1"/>
          </p:cNvSpPr>
          <p:nvPr/>
        </p:nvSpPr>
        <p:spPr bwMode="auto">
          <a:xfrm>
            <a:off x="6849111" y="1638300"/>
            <a:ext cx="1270" cy="2354580"/>
          </a:xfrm>
          <a:prstGeom prst="line">
            <a:avLst/>
          </a:prstGeom>
          <a:noFill/>
          <a:ln w="28575">
            <a:solidFill>
              <a:srgbClr val="000000"/>
            </a:solidFill>
            <a:round/>
            <a:headEnd/>
            <a:tailEnd/>
          </a:ln>
        </p:spPr>
        <p:txBody>
          <a:bodyPr lIns="73152" tIns="36576" rIns="73152" bIns="36576"/>
          <a:lstStyle/>
          <a:p>
            <a:endParaRPr lang="en-US"/>
          </a:p>
        </p:txBody>
      </p:sp>
      <p:sp>
        <p:nvSpPr>
          <p:cNvPr id="1769554" name="Line 82"/>
          <p:cNvSpPr>
            <a:spLocks noChangeShapeType="1"/>
          </p:cNvSpPr>
          <p:nvPr/>
        </p:nvSpPr>
        <p:spPr bwMode="auto">
          <a:xfrm>
            <a:off x="2560321" y="1645920"/>
            <a:ext cx="19050" cy="2352040"/>
          </a:xfrm>
          <a:prstGeom prst="line">
            <a:avLst/>
          </a:prstGeom>
          <a:noFill/>
          <a:ln w="28575">
            <a:solidFill>
              <a:srgbClr val="000000"/>
            </a:solidFill>
            <a:round/>
            <a:headEnd/>
            <a:tailEnd/>
          </a:ln>
        </p:spPr>
        <p:txBody>
          <a:bodyPr lIns="73152" tIns="36576" rIns="73152" bIns="36576"/>
          <a:lstStyle/>
          <a:p>
            <a:endParaRPr lang="en-US"/>
          </a:p>
        </p:txBody>
      </p:sp>
      <p:sp>
        <p:nvSpPr>
          <p:cNvPr id="1769555" name="Line 83"/>
          <p:cNvSpPr>
            <a:spLocks noChangeShapeType="1"/>
          </p:cNvSpPr>
          <p:nvPr/>
        </p:nvSpPr>
        <p:spPr bwMode="auto">
          <a:xfrm flipH="1">
            <a:off x="4004310" y="1645920"/>
            <a:ext cx="19050" cy="2352040"/>
          </a:xfrm>
          <a:prstGeom prst="line">
            <a:avLst/>
          </a:prstGeom>
          <a:noFill/>
          <a:ln w="28575">
            <a:solidFill>
              <a:srgbClr val="000000"/>
            </a:solidFill>
            <a:round/>
            <a:headEnd/>
            <a:tailEnd/>
          </a:ln>
        </p:spPr>
        <p:txBody>
          <a:bodyPr lIns="73152" tIns="36576" rIns="73152" bIns="36576"/>
          <a:lstStyle/>
          <a:p>
            <a:endParaRPr lang="en-US"/>
          </a:p>
        </p:txBody>
      </p:sp>
      <p:sp>
        <p:nvSpPr>
          <p:cNvPr id="1769556" name="Line 84"/>
          <p:cNvSpPr>
            <a:spLocks noChangeShapeType="1"/>
          </p:cNvSpPr>
          <p:nvPr/>
        </p:nvSpPr>
        <p:spPr bwMode="auto">
          <a:xfrm>
            <a:off x="5425440" y="1645920"/>
            <a:ext cx="5080" cy="2352040"/>
          </a:xfrm>
          <a:prstGeom prst="line">
            <a:avLst/>
          </a:prstGeom>
          <a:noFill/>
          <a:ln w="28575">
            <a:solidFill>
              <a:srgbClr val="000000"/>
            </a:solidFill>
            <a:round/>
            <a:headEnd/>
            <a:tailEnd/>
          </a:ln>
        </p:spPr>
        <p:txBody>
          <a:bodyPr lIns="73152" tIns="36576" rIns="73152" bIns="36576"/>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51D2EDBD-6718-4337-9915-E894270BAB00}" type="slidenum">
              <a:rPr lang="en-US"/>
              <a:pPr/>
              <a:t>33</a:t>
            </a:fld>
            <a:endParaRPr lang="en-US"/>
          </a:p>
        </p:txBody>
      </p:sp>
      <p:sp>
        <p:nvSpPr>
          <p:cNvPr id="1835010" name="Rectangle 2"/>
          <p:cNvSpPr>
            <a:spLocks noGrp="1" noChangeArrowheads="1"/>
          </p:cNvSpPr>
          <p:nvPr>
            <p:ph type="title"/>
          </p:nvPr>
        </p:nvSpPr>
        <p:spPr>
          <a:xfrm>
            <a:off x="426720" y="304800"/>
            <a:ext cx="6461760" cy="670560"/>
          </a:xfrm>
        </p:spPr>
        <p:txBody>
          <a:bodyPr/>
          <a:lstStyle/>
          <a:p>
            <a:r>
              <a:rPr lang="en-US" dirty="0"/>
              <a:t>  </a:t>
            </a:r>
            <a:r>
              <a:rPr lang="en-US" sz="2600" dirty="0"/>
              <a:t>Outline: Main points of the talk</a:t>
            </a:r>
          </a:p>
        </p:txBody>
      </p:sp>
      <p:sp>
        <p:nvSpPr>
          <p:cNvPr id="1835011" name="Rectangle 3"/>
          <p:cNvSpPr>
            <a:spLocks noGrp="1" noChangeArrowheads="1"/>
          </p:cNvSpPr>
          <p:nvPr>
            <p:ph type="body" idx="1"/>
          </p:nvPr>
        </p:nvSpPr>
        <p:spPr>
          <a:xfrm>
            <a:off x="182880" y="1097280"/>
            <a:ext cx="6583680" cy="4206240"/>
          </a:xfrm>
        </p:spPr>
        <p:txBody>
          <a:bodyPr/>
          <a:lstStyle/>
          <a:p>
            <a:pPr>
              <a:lnSpc>
                <a:spcPct val="115000"/>
              </a:lnSpc>
              <a:spcBef>
                <a:spcPct val="30000"/>
              </a:spcBef>
            </a:pPr>
            <a:r>
              <a:rPr lang="en-US" sz="1900" dirty="0">
                <a:solidFill>
                  <a:schemeClr val="folHlink"/>
                </a:solidFill>
              </a:rPr>
              <a:t>Problem Description</a:t>
            </a:r>
          </a:p>
          <a:p>
            <a:pPr>
              <a:lnSpc>
                <a:spcPct val="115000"/>
              </a:lnSpc>
              <a:spcBef>
                <a:spcPct val="30000"/>
              </a:spcBef>
            </a:pPr>
            <a:r>
              <a:rPr lang="en-US" sz="1900" dirty="0">
                <a:solidFill>
                  <a:schemeClr val="folHlink"/>
                </a:solidFill>
              </a:rPr>
              <a:t>Reinforcement Learning Approach</a:t>
            </a:r>
            <a:r>
              <a:rPr lang="en-US" sz="1900" dirty="0"/>
              <a:t>  </a:t>
            </a:r>
          </a:p>
          <a:p>
            <a:pPr>
              <a:lnSpc>
                <a:spcPct val="115000"/>
              </a:lnSpc>
              <a:spcBef>
                <a:spcPct val="30000"/>
              </a:spcBef>
            </a:pPr>
            <a:r>
              <a:rPr lang="en-US" sz="1900" dirty="0">
                <a:solidFill>
                  <a:schemeClr val="folHlink"/>
                </a:solidFill>
              </a:rPr>
              <a:t>Results</a:t>
            </a:r>
          </a:p>
          <a:p>
            <a:pPr>
              <a:lnSpc>
                <a:spcPct val="115000"/>
              </a:lnSpc>
              <a:spcBef>
                <a:spcPct val="30000"/>
              </a:spcBef>
            </a:pPr>
            <a:r>
              <a:rPr lang="en-US" sz="1900" dirty="0">
                <a:solidFill>
                  <a:schemeClr val="folHlink"/>
                </a:solidFill>
              </a:rPr>
              <a:t>Insights into Hybrid RL outperformance</a:t>
            </a:r>
          </a:p>
          <a:p>
            <a:pPr>
              <a:lnSpc>
                <a:spcPct val="115000"/>
              </a:lnSpc>
              <a:spcBef>
                <a:spcPct val="30000"/>
              </a:spcBef>
            </a:pPr>
            <a:endParaRPr lang="en-US" sz="1900" dirty="0">
              <a:solidFill>
                <a:schemeClr val="folHlink"/>
              </a:solidFill>
            </a:endParaRPr>
          </a:p>
          <a:p>
            <a:pPr>
              <a:lnSpc>
                <a:spcPct val="115000"/>
              </a:lnSpc>
              <a:spcBef>
                <a:spcPct val="30000"/>
              </a:spcBef>
            </a:pPr>
            <a:r>
              <a:rPr lang="en-US" sz="1900" u="sng" dirty="0" err="1"/>
              <a:t>Wrapup</a:t>
            </a:r>
            <a:r>
              <a:rPr lang="en-US" sz="1900" u="sng" dirty="0"/>
              <a:t> </a:t>
            </a:r>
            <a:r>
              <a:rPr lang="en-US" sz="2200" u="sng" dirty="0"/>
              <a:t> </a:t>
            </a:r>
          </a:p>
          <a:p>
            <a:endParaRPr lang="en-US" u="sng" dirty="0"/>
          </a:p>
          <a:p>
            <a:endParaRPr lang="en-US" sz="3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70A958C-E338-4C08-9594-E6AD0BFF7EB4}" type="slidenum">
              <a:rPr lang="en-US"/>
              <a:pPr/>
              <a:t>34</a:t>
            </a:fld>
            <a:endParaRPr lang="en-US"/>
          </a:p>
        </p:txBody>
      </p:sp>
      <p:sp>
        <p:nvSpPr>
          <p:cNvPr id="1771522" name="Rectangle 2"/>
          <p:cNvSpPr>
            <a:spLocks noGrp="1" noChangeArrowheads="1"/>
          </p:cNvSpPr>
          <p:nvPr>
            <p:ph type="title"/>
          </p:nvPr>
        </p:nvSpPr>
        <p:spPr>
          <a:xfrm>
            <a:off x="365760" y="365760"/>
            <a:ext cx="6461760" cy="609600"/>
          </a:xfrm>
        </p:spPr>
        <p:txBody>
          <a:bodyPr/>
          <a:lstStyle/>
          <a:p>
            <a:r>
              <a:rPr lang="en-US" sz="2200" dirty="0"/>
              <a:t>Conclusions</a:t>
            </a:r>
          </a:p>
        </p:txBody>
      </p:sp>
      <p:sp>
        <p:nvSpPr>
          <p:cNvPr id="1771523" name="Rectangle 3"/>
          <p:cNvSpPr>
            <a:spLocks noGrp="1" noChangeArrowheads="1"/>
          </p:cNvSpPr>
          <p:nvPr>
            <p:ph type="body" idx="1"/>
          </p:nvPr>
        </p:nvSpPr>
        <p:spPr>
          <a:xfrm>
            <a:off x="243840" y="792480"/>
            <a:ext cx="6827520" cy="4084320"/>
          </a:xfrm>
        </p:spPr>
        <p:txBody>
          <a:bodyPr>
            <a:normAutofit lnSpcReduction="10000"/>
          </a:bodyPr>
          <a:lstStyle/>
          <a:p>
            <a:pPr marL="182880" indent="-182880">
              <a:buNone/>
            </a:pPr>
            <a:endParaRPr lang="en-US" dirty="0"/>
          </a:p>
          <a:p>
            <a:pPr marL="182880" indent="-182880"/>
            <a:r>
              <a:rPr lang="en-US" dirty="0"/>
              <a:t>Hybrid RL works quite well for server allocation</a:t>
            </a:r>
          </a:p>
          <a:p>
            <a:pPr marL="600710" lvl="1"/>
            <a:r>
              <a:rPr lang="en-US" dirty="0"/>
              <a:t>combines disparate strengths of RL and queuing models</a:t>
            </a:r>
          </a:p>
          <a:p>
            <a:pPr marL="600710" lvl="1"/>
            <a:r>
              <a:rPr lang="en-US" dirty="0"/>
              <a:t>exploits domain knowledge built into queuing model</a:t>
            </a:r>
          </a:p>
          <a:p>
            <a:pPr marL="600710" lvl="1"/>
            <a:r>
              <a:rPr lang="en-US" dirty="0"/>
              <a:t>but doesn’t need access to knowledge: only uses externally observable behavior of queuing model policy</a:t>
            </a:r>
          </a:p>
          <a:p>
            <a:pPr marL="182880" indent="-182880"/>
            <a:endParaRPr lang="en-US" dirty="0"/>
          </a:p>
          <a:p>
            <a:pPr marL="182880" indent="-182880"/>
            <a:r>
              <a:rPr lang="en-US" dirty="0"/>
              <a:t>Potential for wide usage of Hybrid RL in systems management</a:t>
            </a:r>
          </a:p>
          <a:p>
            <a:pPr marL="600710" lvl="1"/>
            <a:r>
              <a:rPr lang="en-US" dirty="0"/>
              <a:t>managing other resource types: memory, storage, LPARs etc.</a:t>
            </a:r>
          </a:p>
          <a:p>
            <a:pPr marL="600710" lvl="1"/>
            <a:r>
              <a:rPr lang="en-US" dirty="0"/>
              <a:t>manage control </a:t>
            </a:r>
            <a:r>
              <a:rPr lang="en-US" dirty="0" err="1"/>
              <a:t>params</a:t>
            </a:r>
            <a:r>
              <a:rPr lang="en-US" dirty="0"/>
              <a:t>: web server/OS </a:t>
            </a:r>
            <a:r>
              <a:rPr lang="en-US" dirty="0" err="1"/>
              <a:t>params</a:t>
            </a:r>
            <a:r>
              <a:rPr lang="en-US" dirty="0"/>
              <a:t> etc.</a:t>
            </a:r>
          </a:p>
          <a:p>
            <a:pPr marL="600710" lvl="1"/>
            <a:r>
              <a:rPr lang="en-US" dirty="0"/>
              <a:t>simultaneous management of multiple criteria: performance/utilization, performance/availability etc.</a:t>
            </a:r>
          </a:p>
          <a:p>
            <a:pPr marL="182880" indent="-182880"/>
            <a:endParaRPr lang="en-US" dirty="0"/>
          </a:p>
          <a:p>
            <a:pPr marL="182880" indent="-182880"/>
            <a:r>
              <a:rPr lang="en-US" dirty="0"/>
              <a:t>Current work: explore using hybrid RL for resource allocation in </a:t>
            </a:r>
            <a:r>
              <a:rPr lang="en-US" dirty="0" err="1"/>
              <a:t>WebSphere</a:t>
            </a:r>
            <a:r>
              <a:rPr lang="en-US" dirty="0"/>
              <a:t> XD and Tivoli Intelligent Orchestrator</a:t>
            </a:r>
          </a:p>
          <a:p>
            <a:pPr marL="600710" lvl="1"/>
            <a:endParaRPr lang="en-US" dirty="0"/>
          </a:p>
          <a:p>
            <a:pPr marL="182880" indent="-182880">
              <a:buNone/>
            </a:pPr>
            <a:endParaRPr lang="en-US" dirty="0"/>
          </a:p>
          <a:p>
            <a:pPr marL="182880" indent="-182880">
              <a:buNone/>
            </a:pPr>
            <a:endParaRPr lang="en-US" dirty="0"/>
          </a:p>
          <a:p>
            <a:pPr marL="600710" lvl="1"/>
            <a:endParaRPr lang="en-US" sz="1600" dirty="0"/>
          </a:p>
          <a:p>
            <a:pPr marL="182880" indent="-182880"/>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 name="Picture 2"/>
          <p:cNvPicPr>
            <a:picLocks noChangeAspect="1" noChangeArrowheads="1"/>
          </p:cNvPicPr>
          <p:nvPr/>
        </p:nvPicPr>
        <p:blipFill>
          <a:blip r:embed="rId3" cstate="print"/>
          <a:srcRect/>
          <a:stretch>
            <a:fillRect/>
          </a:stretch>
        </p:blipFill>
        <p:spPr bwMode="auto">
          <a:xfrm>
            <a:off x="0" y="838200"/>
            <a:ext cx="7143750" cy="386099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9" name="Picture 3"/>
          <p:cNvPicPr>
            <a:picLocks noChangeAspect="1" noChangeArrowheads="1"/>
          </p:cNvPicPr>
          <p:nvPr/>
        </p:nvPicPr>
        <p:blipFill>
          <a:blip r:embed="rId3" cstate="print"/>
          <a:srcRect/>
          <a:stretch>
            <a:fillRect/>
          </a:stretch>
        </p:blipFill>
        <p:spPr bwMode="auto">
          <a:xfrm>
            <a:off x="1905000" y="2571245"/>
            <a:ext cx="5410200" cy="2915155"/>
          </a:xfrm>
          <a:prstGeom prst="rect">
            <a:avLst/>
          </a:prstGeom>
          <a:noFill/>
          <a:ln w="9525">
            <a:noFill/>
            <a:miter lim="800000"/>
            <a:headEnd/>
            <a:tailEnd/>
          </a:ln>
        </p:spPr>
      </p:pic>
      <p:pic>
        <p:nvPicPr>
          <p:cNvPr id="60419" name="Picture 3"/>
          <p:cNvPicPr>
            <a:picLocks noChangeAspect="1" noChangeArrowheads="1"/>
          </p:cNvPicPr>
          <p:nvPr/>
        </p:nvPicPr>
        <p:blipFill>
          <a:blip r:embed="rId4" cstate="print"/>
          <a:srcRect/>
          <a:stretch>
            <a:fillRect/>
          </a:stretch>
        </p:blipFill>
        <p:spPr bwMode="auto">
          <a:xfrm>
            <a:off x="0" y="0"/>
            <a:ext cx="5791200" cy="22415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61442" name="Picture 2"/>
          <p:cNvPicPr>
            <a:picLocks noChangeAspect="1" noChangeArrowheads="1"/>
          </p:cNvPicPr>
          <p:nvPr/>
        </p:nvPicPr>
        <p:blipFill>
          <a:blip r:embed="rId3" cstate="print"/>
          <a:srcRect/>
          <a:stretch>
            <a:fillRect/>
          </a:stretch>
        </p:blipFill>
        <p:spPr bwMode="auto">
          <a:xfrm>
            <a:off x="0" y="0"/>
            <a:ext cx="4038600" cy="1776984"/>
          </a:xfrm>
          <a:prstGeom prst="rect">
            <a:avLst/>
          </a:prstGeom>
          <a:noFill/>
          <a:ln w="9525">
            <a:noFill/>
            <a:miter lim="800000"/>
            <a:headEnd/>
            <a:tailEnd/>
          </a:ln>
        </p:spPr>
      </p:pic>
      <p:pic>
        <p:nvPicPr>
          <p:cNvPr id="61443" name="Picture 3"/>
          <p:cNvPicPr>
            <a:picLocks noChangeAspect="1" noChangeArrowheads="1"/>
          </p:cNvPicPr>
          <p:nvPr/>
        </p:nvPicPr>
        <p:blipFill>
          <a:blip r:embed="rId4" cstate="print"/>
          <a:srcRect/>
          <a:stretch>
            <a:fillRect/>
          </a:stretch>
        </p:blipFill>
        <p:spPr bwMode="auto">
          <a:xfrm>
            <a:off x="3124200" y="1768577"/>
            <a:ext cx="4191000" cy="371782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228600" y="762000"/>
            <a:ext cx="5854700" cy="3727202"/>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04800" y="659705"/>
            <a:ext cx="6781800" cy="4397331"/>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[8] </a:t>
            </a:r>
            <a:r>
              <a:rPr lang="en-US" dirty="0" smtClean="0">
                <a:hlinkClick r:id="rId2"/>
              </a:rPr>
              <a:t>http://medianetlab.ee.ucla.edu/papers/XuTekin_Allerton2013.pdf</a:t>
            </a:r>
            <a:endParaRPr lang="en-US" dirty="0" smtClean="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762000"/>
            <a:ext cx="7086600" cy="2370652"/>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114800" y="3053942"/>
            <a:ext cx="3032470" cy="20990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hlinkClick r:id="rId2"/>
              </a:rPr>
              <a:t>http://citeseerx.ist.psu.edu/viewdoc/download?doi=10.1.1.418.2577&amp;rep=rep1&amp;type=pdf</a:t>
            </a:r>
            <a:r>
              <a:rPr lang="en-US" dirty="0" smtClean="0"/>
              <a:t> </a:t>
            </a:r>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533400" y="3505200"/>
            <a:ext cx="6203950" cy="145415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228600" y="838200"/>
            <a:ext cx="4137025" cy="2476354"/>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1"/>
          </p:nvPr>
        </p:nvSpPr>
        <p:spPr/>
        <p:txBody>
          <a:bodyPr/>
          <a:lstStyle/>
          <a:p>
            <a:fld id="{95E75DC6-76F2-410A-9BA5-ED22613E431C}" type="slidenum">
              <a:rPr lang="en-US"/>
              <a:pPr/>
              <a:t>43</a:t>
            </a:fld>
            <a:endParaRPr lang="en-US"/>
          </a:p>
        </p:txBody>
      </p:sp>
      <p:sp>
        <p:nvSpPr>
          <p:cNvPr id="1413122" name="Rectangle 2"/>
          <p:cNvSpPr>
            <a:spLocks noGrp="1" noChangeArrowheads="1"/>
          </p:cNvSpPr>
          <p:nvPr>
            <p:ph type="title"/>
          </p:nvPr>
        </p:nvSpPr>
        <p:spPr/>
        <p:txBody>
          <a:bodyPr/>
          <a:lstStyle/>
          <a:p>
            <a:r>
              <a:rPr lang="en-US"/>
              <a:t>End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0" y="1676400"/>
            <a:ext cx="2446478" cy="21336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0" y="0"/>
            <a:ext cx="7075995" cy="1143000"/>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2438400" y="1447800"/>
            <a:ext cx="2552595" cy="30480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4953001" y="1447800"/>
            <a:ext cx="2286000" cy="25515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228600" y="685800"/>
            <a:ext cx="5076825" cy="4335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a:xfrm>
            <a:off x="381000" y="4648200"/>
            <a:ext cx="6553200" cy="533400"/>
          </a:xfrm>
        </p:spPr>
        <p:txBody>
          <a:bodyPr/>
          <a:lstStyle/>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838200"/>
            <a:ext cx="7315200" cy="148893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2514600"/>
            <a:ext cx="2971800" cy="54475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0" y="3276600"/>
            <a:ext cx="3286125" cy="30716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3810000"/>
            <a:ext cx="3276600" cy="467397"/>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733800" y="4343400"/>
            <a:ext cx="3429000" cy="658246"/>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a:stretch>
            <a:fillRect/>
          </a:stretch>
        </p:blipFill>
        <p:spPr bwMode="auto">
          <a:xfrm>
            <a:off x="0" y="4443412"/>
            <a:ext cx="3252788" cy="738188"/>
          </a:xfrm>
          <a:prstGeom prst="rect">
            <a:avLst/>
          </a:prstGeom>
          <a:noFill/>
          <a:ln w="9525">
            <a:noFill/>
            <a:miter lim="800000"/>
            <a:headEnd/>
            <a:tailEnd/>
          </a:ln>
        </p:spPr>
      </p:pic>
      <p:pic>
        <p:nvPicPr>
          <p:cNvPr id="2056" name="Picture 8"/>
          <p:cNvPicPr>
            <a:picLocks noChangeAspect="1" noChangeArrowheads="1"/>
          </p:cNvPicPr>
          <p:nvPr/>
        </p:nvPicPr>
        <p:blipFill>
          <a:blip r:embed="rId8" cstate="print"/>
          <a:srcRect/>
          <a:stretch>
            <a:fillRect/>
          </a:stretch>
        </p:blipFill>
        <p:spPr bwMode="auto">
          <a:xfrm>
            <a:off x="3810000" y="2438399"/>
            <a:ext cx="3505200" cy="779507"/>
          </a:xfrm>
          <a:prstGeom prst="rect">
            <a:avLst/>
          </a:prstGeom>
          <a:noFill/>
          <a:ln w="9525">
            <a:noFill/>
            <a:miter lim="800000"/>
            <a:headEnd/>
            <a:tailEnd/>
          </a:ln>
        </p:spPr>
      </p:pic>
      <p:pic>
        <p:nvPicPr>
          <p:cNvPr id="2057" name="Picture 9"/>
          <p:cNvPicPr>
            <a:picLocks noChangeAspect="1" noChangeArrowheads="1"/>
          </p:cNvPicPr>
          <p:nvPr/>
        </p:nvPicPr>
        <p:blipFill>
          <a:blip r:embed="rId9" cstate="print"/>
          <a:srcRect/>
          <a:stretch>
            <a:fillRect/>
          </a:stretch>
        </p:blipFill>
        <p:spPr bwMode="auto">
          <a:xfrm>
            <a:off x="3810000" y="3417532"/>
            <a:ext cx="3505200" cy="7868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smtClean="0">
                <a:hlinkClick r:id="rId2"/>
              </a:rPr>
              <a:t>https://www.zhihu.com/question/33711002</a:t>
            </a:r>
            <a:r>
              <a:rPr lang="en-US" smtClean="0"/>
              <a:t> </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endParaRPr lang="en-US" dirty="0"/>
          </a:p>
        </p:txBody>
      </p:sp>
      <p:pic>
        <p:nvPicPr>
          <p:cNvPr id="18434" name="Picture 2"/>
          <p:cNvPicPr>
            <a:picLocks noChangeAspect="1" noChangeArrowheads="1"/>
          </p:cNvPicPr>
          <p:nvPr/>
        </p:nvPicPr>
        <p:blipFill>
          <a:blip r:embed="rId3" cstate="print"/>
          <a:srcRect/>
          <a:stretch>
            <a:fillRect/>
          </a:stretch>
        </p:blipFill>
        <p:spPr bwMode="auto">
          <a:xfrm>
            <a:off x="381000" y="152400"/>
            <a:ext cx="5391150" cy="4058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0" y="0"/>
            <a:ext cx="3886200" cy="2765528"/>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3581400" y="2536616"/>
            <a:ext cx="3930650" cy="2949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endParaRPr lang="en-US" dirty="0"/>
          </a:p>
        </p:txBody>
      </p:sp>
      <p:pic>
        <p:nvPicPr>
          <p:cNvPr id="5" name="Picture 4"/>
          <p:cNvPicPr>
            <a:picLocks noChangeAspect="1" noChangeArrowheads="1"/>
          </p:cNvPicPr>
          <p:nvPr/>
        </p:nvPicPr>
        <p:blipFill>
          <a:blip r:embed="rId3" cstate="print"/>
          <a:srcRect/>
          <a:stretch>
            <a:fillRect/>
          </a:stretch>
        </p:blipFill>
        <p:spPr bwMode="auto">
          <a:xfrm>
            <a:off x="0" y="0"/>
            <a:ext cx="4086225" cy="26607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1" y="0"/>
            <a:ext cx="3276600" cy="2723321"/>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4092575" y="0"/>
            <a:ext cx="3222625" cy="2641600"/>
          </a:xfrm>
          <a:prstGeom prst="rect">
            <a:avLst/>
          </a:prstGeom>
          <a:noFill/>
          <a:ln w="9525">
            <a:noFill/>
            <a:miter lim="800000"/>
            <a:headEnd/>
            <a:tailEnd/>
          </a:ln>
        </p:spPr>
      </p:pic>
      <p:pic>
        <p:nvPicPr>
          <p:cNvPr id="20484" name="Picture 4"/>
          <p:cNvPicPr>
            <a:picLocks noChangeAspect="1" noChangeArrowheads="1"/>
          </p:cNvPicPr>
          <p:nvPr/>
        </p:nvPicPr>
        <p:blipFill>
          <a:blip r:embed="rId5" cstate="print"/>
          <a:srcRect/>
          <a:stretch>
            <a:fillRect/>
          </a:stretch>
        </p:blipFill>
        <p:spPr bwMode="auto">
          <a:xfrm>
            <a:off x="0" y="2895600"/>
            <a:ext cx="3136900" cy="2465534"/>
          </a:xfrm>
          <a:prstGeom prst="rect">
            <a:avLst/>
          </a:prstGeom>
          <a:noFill/>
          <a:ln w="9525">
            <a:noFill/>
            <a:miter lim="800000"/>
            <a:headEnd/>
            <a:tailEnd/>
          </a:ln>
        </p:spPr>
      </p:pic>
      <p:pic>
        <p:nvPicPr>
          <p:cNvPr id="20485" name="Picture 5"/>
          <p:cNvPicPr>
            <a:picLocks noChangeAspect="1" noChangeArrowheads="1"/>
          </p:cNvPicPr>
          <p:nvPr/>
        </p:nvPicPr>
        <p:blipFill>
          <a:blip r:embed="rId6" cstate="print"/>
          <a:srcRect/>
          <a:stretch>
            <a:fillRect/>
          </a:stretch>
        </p:blipFill>
        <p:spPr bwMode="auto">
          <a:xfrm>
            <a:off x="4197350" y="2848935"/>
            <a:ext cx="3117850" cy="26374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p>
          <a:p>
            <a:endParaRPr lang="en-US" dirty="0"/>
          </a:p>
        </p:txBody>
      </p:sp>
      <p:pic>
        <p:nvPicPr>
          <p:cNvPr id="21506" name="Picture 2"/>
          <p:cNvPicPr>
            <a:picLocks noChangeAspect="1" noChangeArrowheads="1"/>
          </p:cNvPicPr>
          <p:nvPr/>
        </p:nvPicPr>
        <p:blipFill>
          <a:blip r:embed="rId3" cstate="print"/>
          <a:srcRect/>
          <a:stretch>
            <a:fillRect/>
          </a:stretch>
        </p:blipFill>
        <p:spPr bwMode="auto">
          <a:xfrm>
            <a:off x="0" y="-1"/>
            <a:ext cx="3733800" cy="2572025"/>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4038600" y="0"/>
            <a:ext cx="3054602" cy="22637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28600" y="2895600"/>
            <a:ext cx="3298825" cy="2357576"/>
          </a:xfrm>
          <a:prstGeom prst="rect">
            <a:avLst/>
          </a:prstGeom>
          <a:noFill/>
          <a:ln w="9525">
            <a:noFill/>
            <a:miter lim="800000"/>
            <a:headEnd/>
            <a:tailEnd/>
          </a:ln>
        </p:spPr>
      </p:pic>
      <p:pic>
        <p:nvPicPr>
          <p:cNvPr id="21509" name="Picture 5"/>
          <p:cNvPicPr>
            <a:picLocks noChangeAspect="1" noChangeArrowheads="1"/>
          </p:cNvPicPr>
          <p:nvPr/>
        </p:nvPicPr>
        <p:blipFill>
          <a:blip r:embed="rId6" cstate="print"/>
          <a:srcRect/>
          <a:stretch>
            <a:fillRect/>
          </a:stretch>
        </p:blipFill>
        <p:spPr bwMode="auto">
          <a:xfrm>
            <a:off x="3657600" y="2680918"/>
            <a:ext cx="3657600" cy="26191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http://gpss.cc/gpss15/talks/gpgo-gpss2015.pdf</a:t>
            </a:r>
            <a:r>
              <a:rPr lang="en-US" dirty="0" smtClean="0"/>
              <a:t> </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https://people.orie.cornell.edu/pfrazier/Presentations/2011.11.INFORMS.Tutorial.pdf</a:t>
            </a:r>
            <a:r>
              <a:rPr lang="en-US" dirty="0" smtClean="0"/>
              <a:t> </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2530" name="Picture 2"/>
          <p:cNvPicPr>
            <a:picLocks noChangeAspect="1" noChangeArrowheads="1"/>
          </p:cNvPicPr>
          <p:nvPr/>
        </p:nvPicPr>
        <p:blipFill>
          <a:blip r:embed="rId2" cstate="print"/>
          <a:srcRect/>
          <a:stretch>
            <a:fillRect/>
          </a:stretch>
        </p:blipFill>
        <p:spPr bwMode="auto">
          <a:xfrm>
            <a:off x="685800" y="4191000"/>
            <a:ext cx="5638800" cy="1105745"/>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33400" y="0"/>
            <a:ext cx="5969000" cy="41024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t>http://www.gaussianprocess.org/gpml/</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t>The BF benchmark </a:t>
            </a:r>
            <a:r>
              <a:rPr lang="en-US" b="1" dirty="0" smtClean="0">
                <a:solidFill>
                  <a:srgbClr val="FF0000"/>
                </a:solidFill>
              </a:rPr>
              <a:t>incrementally selects the next action based on the sequence of feedbacks observed for the actions of the previous stages.</a:t>
            </a:r>
            <a:endParaRPr lang="en-US" b="1" dirty="0">
              <a:solidFill>
                <a:srgbClr val="FF0000"/>
              </a:solidFill>
            </a:endParaRPr>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762000"/>
            <a:ext cx="3376612" cy="150558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657600" y="1447800"/>
            <a:ext cx="3431490" cy="762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733800" y="838200"/>
            <a:ext cx="2595563" cy="17663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3733800" y="1143000"/>
            <a:ext cx="2562216" cy="147637"/>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381000" y="2895600"/>
            <a:ext cx="2662238" cy="9202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pic>
        <p:nvPicPr>
          <p:cNvPr id="23554" name="Picture 2"/>
          <p:cNvPicPr>
            <a:picLocks noGrp="1" noChangeAspect="1" noChangeArrowheads="1"/>
          </p:cNvPicPr>
          <p:nvPr>
            <p:ph sz="quarter" idx="1"/>
          </p:nvPr>
        </p:nvPicPr>
        <p:blipFill>
          <a:blip r:embed="rId3" cstate="print"/>
          <a:srcRect/>
          <a:stretch>
            <a:fillRect/>
          </a:stretch>
        </p:blipFill>
        <p:spPr bwMode="auto">
          <a:xfrm>
            <a:off x="0" y="0"/>
            <a:ext cx="2886988" cy="3048000"/>
          </a:xfrm>
          <a:prstGeom prst="rect">
            <a:avLst/>
          </a:prstGeom>
          <a:noFill/>
          <a:ln w="9525">
            <a:noFill/>
            <a:miter lim="800000"/>
            <a:headEnd/>
            <a:tailEnd/>
          </a:ln>
        </p:spPr>
      </p:pic>
      <p:pic>
        <p:nvPicPr>
          <p:cNvPr id="23555" name="Picture 3"/>
          <p:cNvPicPr>
            <a:picLocks noChangeAspect="1" noChangeArrowheads="1"/>
          </p:cNvPicPr>
          <p:nvPr/>
        </p:nvPicPr>
        <p:blipFill>
          <a:blip r:embed="rId4" cstate="print"/>
          <a:srcRect/>
          <a:stretch>
            <a:fillRect/>
          </a:stretch>
        </p:blipFill>
        <p:spPr bwMode="auto">
          <a:xfrm>
            <a:off x="3155950" y="304800"/>
            <a:ext cx="4159250" cy="1886172"/>
          </a:xfrm>
          <a:prstGeom prst="rect">
            <a:avLst/>
          </a:prstGeom>
          <a:noFill/>
          <a:ln w="9525">
            <a:noFill/>
            <a:miter lim="800000"/>
            <a:headEnd/>
            <a:tailEnd/>
          </a:ln>
        </p:spPr>
      </p:pic>
      <p:pic>
        <p:nvPicPr>
          <p:cNvPr id="23556" name="Picture 4"/>
          <p:cNvPicPr>
            <a:picLocks noChangeAspect="1" noChangeArrowheads="1"/>
          </p:cNvPicPr>
          <p:nvPr/>
        </p:nvPicPr>
        <p:blipFill>
          <a:blip r:embed="rId5" cstate="print"/>
          <a:srcRect/>
          <a:stretch>
            <a:fillRect/>
          </a:stretch>
        </p:blipFill>
        <p:spPr bwMode="auto">
          <a:xfrm>
            <a:off x="2979047" y="2670175"/>
            <a:ext cx="4336153" cy="281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sp>
        <p:nvSpPr>
          <p:cNvPr id="7" name="Content Placeholder 6"/>
          <p:cNvSpPr>
            <a:spLocks noGrp="1"/>
          </p:cNvSpPr>
          <p:nvPr>
            <p:ph sz="quarter" idx="1"/>
          </p:nvPr>
        </p:nvSpPr>
        <p:spPr/>
        <p:txBody>
          <a:bodyPr/>
          <a:lstStyle/>
          <a:p>
            <a:endParaRPr lang="en-US"/>
          </a:p>
        </p:txBody>
      </p:sp>
      <p:pic>
        <p:nvPicPr>
          <p:cNvPr id="24578" name="Picture 2"/>
          <p:cNvPicPr>
            <a:picLocks noChangeAspect="1" noChangeArrowheads="1"/>
          </p:cNvPicPr>
          <p:nvPr/>
        </p:nvPicPr>
        <p:blipFill>
          <a:blip r:embed="rId3" cstate="print"/>
          <a:srcRect/>
          <a:stretch>
            <a:fillRect/>
          </a:stretch>
        </p:blipFill>
        <p:spPr bwMode="auto">
          <a:xfrm>
            <a:off x="0" y="0"/>
            <a:ext cx="4017564" cy="213677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3124201" y="1971249"/>
            <a:ext cx="4191000" cy="35151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sp>
        <p:nvSpPr>
          <p:cNvPr id="7" name="Content Placeholder 6"/>
          <p:cNvSpPr>
            <a:spLocks noGrp="1"/>
          </p:cNvSpPr>
          <p:nvPr>
            <p:ph sz="quarter" idx="1"/>
          </p:nvPr>
        </p:nvSpPr>
        <p:spPr/>
        <p:txBody>
          <a:bodyPr/>
          <a:lstStyle/>
          <a:p>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2" y="0"/>
            <a:ext cx="3487554" cy="2743200"/>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3399075" y="1143000"/>
            <a:ext cx="3916125" cy="2514600"/>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152400" y="3886200"/>
            <a:ext cx="6553200" cy="8241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sp>
        <p:nvSpPr>
          <p:cNvPr id="7" name="Content Placeholder 6"/>
          <p:cNvSpPr>
            <a:spLocks noGrp="1"/>
          </p:cNvSpPr>
          <p:nvPr>
            <p:ph sz="quarter" idx="1"/>
          </p:nvPr>
        </p:nvSpPr>
        <p:spPr/>
        <p:txBody>
          <a:bodyPr/>
          <a:lstStyle/>
          <a:p>
            <a:endParaRPr lang="en-US"/>
          </a:p>
        </p:txBody>
      </p:sp>
      <p:pic>
        <p:nvPicPr>
          <p:cNvPr id="26627" name="Picture 3"/>
          <p:cNvPicPr>
            <a:picLocks noChangeAspect="1" noChangeArrowheads="1"/>
          </p:cNvPicPr>
          <p:nvPr/>
        </p:nvPicPr>
        <p:blipFill>
          <a:blip r:embed="rId3" cstate="print"/>
          <a:srcRect/>
          <a:stretch>
            <a:fillRect/>
          </a:stretch>
        </p:blipFill>
        <p:spPr bwMode="auto">
          <a:xfrm>
            <a:off x="76200" y="152400"/>
            <a:ext cx="7086600" cy="4493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sp>
        <p:nvSpPr>
          <p:cNvPr id="7" name="Content Placeholder 6"/>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http://www.cnblogs.com/hxsyl/p/5229746.html</a:t>
            </a:r>
            <a:r>
              <a:rPr lang="en-US" dirty="0" smtClean="0"/>
              <a:t> </a:t>
            </a:r>
            <a:endParaRPr lang="en-US" dirty="0"/>
          </a:p>
        </p:txBody>
      </p:sp>
      <p:sp>
        <p:nvSpPr>
          <p:cNvPr id="7" name="Content Placeholder 6"/>
          <p:cNvSpPr>
            <a:spLocks noGrp="1"/>
          </p:cNvSpPr>
          <p:nvPr>
            <p:ph sz="quarter" idx="1"/>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The key idea is to have a database that stores all observed feedbacks for each stage and an action space that is built online and customized for each feedback and assigned to it all along the execution.</a:t>
            </a:r>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dirty="0" smtClean="0"/>
              <a:t>How </a:t>
            </a:r>
            <a:r>
              <a:rPr lang="en-US" dirty="0" err="1" smtClean="0"/>
              <a:t>imporve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304800" y="0"/>
            <a:ext cx="3401299" cy="53340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733801" y="304801"/>
            <a:ext cx="3581400" cy="454864"/>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505200" y="990600"/>
            <a:ext cx="3810000" cy="37882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endParaRPr lang="en-US" dirty="0"/>
          </a:p>
        </p:txBody>
      </p:sp>
      <p:pic>
        <p:nvPicPr>
          <p:cNvPr id="4100" name="Picture 4"/>
          <p:cNvPicPr>
            <a:picLocks noChangeAspect="1" noChangeArrowheads="1"/>
          </p:cNvPicPr>
          <p:nvPr/>
        </p:nvPicPr>
        <p:blipFill>
          <a:blip r:embed="rId2" cstate="print"/>
          <a:srcRect/>
          <a:stretch>
            <a:fillRect/>
          </a:stretch>
        </p:blipFill>
        <p:spPr bwMode="auto">
          <a:xfrm>
            <a:off x="0" y="0"/>
            <a:ext cx="3810000" cy="3788229"/>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srcRect/>
          <a:stretch>
            <a:fillRect/>
          </a:stretch>
        </p:blipFill>
        <p:spPr bwMode="auto">
          <a:xfrm>
            <a:off x="0" y="3780524"/>
            <a:ext cx="7315200" cy="1629676"/>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3886200" y="0"/>
            <a:ext cx="3124200" cy="2831033"/>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4038600" y="3124200"/>
            <a:ext cx="1233488" cy="160715"/>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4038600" y="3429000"/>
            <a:ext cx="2362200" cy="2369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pPr>
      <a:bodyPr/>
      <a:lstStyle/>
      <a:style>
        <a:lnRef idx="1">
          <a:schemeClr val="accent5"/>
        </a:lnRef>
        <a:fillRef idx="0">
          <a:schemeClr val="accent5"/>
        </a:fillRef>
        <a:effectRef idx="0">
          <a:schemeClr val="accent5"/>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19776</TotalTime>
  <Words>2138</Words>
  <Application>Microsoft Office PowerPoint</Application>
  <PresentationFormat>Custom</PresentationFormat>
  <Paragraphs>477</Paragraphs>
  <Slides>67</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Origin</vt:lpstr>
      <vt:lpstr>Equation</vt:lpstr>
      <vt:lpstr>Slide 1</vt:lpstr>
      <vt:lpstr>Reinforcement Learning</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A Hybrid Reinforcement Learning Approach to Autonomic Resource Allocation </vt:lpstr>
      <vt:lpstr>  Outline: Main points of the talk</vt:lpstr>
      <vt:lpstr>Application: Allocating Server Resources in a Data Center</vt:lpstr>
      <vt:lpstr>  Outline: Main points of the talk</vt:lpstr>
      <vt:lpstr>Data Center Prototype: Experimental setup</vt:lpstr>
      <vt:lpstr>Standard Approach: Queuing Models </vt:lpstr>
      <vt:lpstr>  Outline: Main points of the talk</vt:lpstr>
      <vt:lpstr>Reinforcement Learning (RL) approach </vt:lpstr>
      <vt:lpstr>Reinforcement Learning: 1-slide Tutorial</vt:lpstr>
      <vt:lpstr>  Outline: Main points of the talk</vt:lpstr>
      <vt:lpstr>Online RL in Trade3 Application Manager (AAAI 2005)</vt:lpstr>
      <vt:lpstr>  Outline: Main points of the talk</vt:lpstr>
      <vt:lpstr>Three innovations since AAAI-05 </vt:lpstr>
      <vt:lpstr>Three innovations since AAAI-05 </vt:lpstr>
      <vt:lpstr>  Outline: Main points of the talk</vt:lpstr>
      <vt:lpstr>  Outline: Main points of the talk</vt:lpstr>
      <vt:lpstr>Insights into Hybrid RL outperformance </vt:lpstr>
      <vt:lpstr>Slide 32</vt:lpstr>
      <vt:lpstr>  Outline: Main points of the talk</vt:lpstr>
      <vt:lpstr>Conclusions</vt:lpstr>
      <vt:lpstr>Slide 35</vt:lpstr>
      <vt:lpstr>Slide 36</vt:lpstr>
      <vt:lpstr>Slide 37</vt:lpstr>
      <vt:lpstr>Slide 38</vt:lpstr>
      <vt:lpstr>Slide 39</vt:lpstr>
      <vt:lpstr>Slide 40</vt:lpstr>
      <vt:lpstr>Slide 41</vt:lpstr>
      <vt:lpstr>Slide 42</vt:lpstr>
      <vt:lpstr>End</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552</cp:revision>
  <dcterms:created xsi:type="dcterms:W3CDTF">2006-08-16T00:00:00Z</dcterms:created>
  <dcterms:modified xsi:type="dcterms:W3CDTF">2016-11-16T19:49:37Z</dcterms:modified>
</cp:coreProperties>
</file>